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8" r:id="rId3"/>
    <p:sldId id="259" r:id="rId4"/>
    <p:sldId id="260" r:id="rId5"/>
    <p:sldId id="266" r:id="rId6"/>
    <p:sldId id="267" r:id="rId7"/>
    <p:sldId id="268" r:id="rId8"/>
    <p:sldId id="269" r:id="rId9"/>
    <p:sldId id="270" r:id="rId10"/>
    <p:sldId id="280" r:id="rId11"/>
    <p:sldId id="281" r:id="rId12"/>
    <p:sldId id="282" r:id="rId13"/>
    <p:sldId id="283" r:id="rId14"/>
    <p:sldId id="284" r:id="rId15"/>
    <p:sldId id="285" r:id="rId16"/>
    <p:sldId id="274" r:id="rId17"/>
    <p:sldId id="275" r:id="rId18"/>
    <p:sldId id="276" r:id="rId19"/>
    <p:sldId id="277" r:id="rId20"/>
    <p:sldId id="278" r:id="rId21"/>
    <p:sldId id="279" r:id="rId22"/>
    <p:sldId id="288" r:id="rId23"/>
    <p:sldId id="263" r:id="rId24"/>
    <p:sldId id="289" r:id="rId25"/>
    <p:sldId id="271" r:id="rId26"/>
    <p:sldId id="290" r:id="rId27"/>
    <p:sldId id="272" r:id="rId28"/>
    <p:sldId id="291" r:id="rId29"/>
    <p:sldId id="264" r:id="rId30"/>
    <p:sldId id="273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42FC68-DC4D-4C5E-B697-7EB66353F5E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BB0CD6-5350-4061-BA06-635D78E4F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D4D961-F366-4640-8C53-96AE15A02F90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AF48027-CE0F-43D5-A2A9-6216A265F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Points of emphasis: </a:t>
            </a:r>
          </a:p>
          <a:p>
            <a:pPr marL="228600" indent="-228600">
              <a:buAutoNum type="arabicParenR"/>
            </a:pPr>
            <a:r>
              <a:rPr lang="en-US" dirty="0" smtClean="0"/>
              <a:t>Today is review of last year’s work with the 5 Types of Teacher Thinking. We are reviewing with returning teachers; yet, we need to remember that we have teachers</a:t>
            </a:r>
            <a:r>
              <a:rPr lang="en-US" baseline="0" dirty="0" smtClean="0"/>
              <a:t> for whom this is new material</a:t>
            </a:r>
            <a:endParaRPr lang="en-US" dirty="0" smtClean="0"/>
          </a:p>
          <a:p>
            <a:pPr marL="228600" indent="-228600">
              <a:buAutoNum type="arabicParenR"/>
            </a:pPr>
            <a:r>
              <a:rPr lang="en-US" dirty="0" smtClean="0"/>
              <a:t>Gist: Time that teachers spend thinking about lesson design &amp;</a:t>
            </a:r>
            <a:r>
              <a:rPr lang="en-US" baseline="0" dirty="0" smtClean="0"/>
              <a:t> 5 types of teacher thinking INCREASES student learning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We’re good at this part. We almost always know</a:t>
            </a:r>
            <a:r>
              <a:rPr lang="en-US" baseline="0" dirty="0" smtClean="0"/>
              <a:t> what we want our kids to learn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What do we want them to learn TODAY? We might need to break things down a bit. It’s important to know what the big, overall picture is, but it’s just as important to think about how TODAY fits into that picture of the whole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Don’t forget about the PRACTICE students need to DO prior to the assignment to be successful on this Part 2 component</a:t>
            </a:r>
          </a:p>
          <a:p>
            <a:pPr marL="228600" indent="-228600">
              <a:buAutoNum type="arabicParenR"/>
            </a:pPr>
            <a:r>
              <a:rPr lang="en-US" dirty="0" smtClean="0"/>
              <a:t>The “by” is the Check for Understanding, the practice students engage in before attempting the assignment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1) Notice that the mastery objective</a:t>
            </a:r>
            <a:r>
              <a:rPr lang="en-US" baseline="0" dirty="0" smtClean="0"/>
              <a:t> can be written in 3</a:t>
            </a:r>
            <a:r>
              <a:rPr lang="en-US" baseline="30000" dirty="0" smtClean="0"/>
              <a:t>rd</a:t>
            </a:r>
            <a:r>
              <a:rPr lang="en-US" baseline="0" dirty="0" smtClean="0"/>
              <a:t> person (The student will) or 1</a:t>
            </a:r>
            <a:r>
              <a:rPr lang="en-US" baseline="30000" dirty="0" smtClean="0"/>
              <a:t>st</a:t>
            </a:r>
            <a:r>
              <a:rPr lang="en-US" baseline="0" dirty="0" smtClean="0"/>
              <a:t> person (I will)</a:t>
            </a: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4C66C5-FABE-4BE8-9C2F-41051B0621F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We</a:t>
            </a:r>
            <a:r>
              <a:rPr lang="en-US" baseline="0" dirty="0" smtClean="0"/>
              <a:t> can make this slide available as a poster for anyone who wants one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19706B-8EAC-4EA8-BB5C-D9BB2AE2C9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1) The language objective</a:t>
            </a:r>
            <a:r>
              <a:rPr lang="en-US" baseline="0" dirty="0" smtClean="0"/>
              <a:t> will be one of our points of focus this academic year as we work on strengthening students’ vocabulary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6DC672-3612-485F-8853-120A9B17EDA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357FC-E275-4219-BFB3-3917A87391A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CFU = EVIDENCE</a:t>
            </a:r>
          </a:p>
          <a:p>
            <a:pPr marL="228600" indent="-228600">
              <a:buAutoNum type="arabicParenR"/>
            </a:pPr>
            <a:r>
              <a:rPr lang="en-US" dirty="0" smtClean="0"/>
              <a:t>CFU may be the “by” portion of your mastery objective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357FC-E275-4219-BFB3-3917A87391A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CFUs are planned within the Activity  Thinking</a:t>
            </a:r>
            <a:r>
              <a:rPr lang="en-US" baseline="0" dirty="0" smtClean="0"/>
              <a:t> stage of lesson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357FC-E275-4219-BFB3-3917A87391A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Criteria on this slide come exactly off</a:t>
            </a:r>
            <a:r>
              <a:rPr lang="en-US" baseline="0" dirty="0" smtClean="0"/>
              <a:t> the walk-thru template. This is what administrators are looking for on the walk-</a:t>
            </a:r>
            <a:r>
              <a:rPr lang="en-US" baseline="0" dirty="0" err="1" smtClean="0"/>
              <a:t>thrus</a:t>
            </a: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From Eric Jensen: objectives &amp; feedback offer a huge bang for your buck in terms of student improvement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Have teachers fill out their survey now!</a:t>
            </a:r>
          </a:p>
          <a:p>
            <a:pPr marL="228600" indent="-228600">
              <a:buAutoNum type="arabicParenR"/>
            </a:pPr>
            <a:r>
              <a:rPr lang="en-US" dirty="0" smtClean="0"/>
              <a:t>Encourage honesty so feedback is useful. The coaches want to offer to support to those who request</a:t>
            </a:r>
            <a:r>
              <a:rPr lang="en-US" baseline="0" dirty="0" smtClean="0"/>
              <a:t>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Center box reflects items directly off the walk-thru (things administrators are looking for)</a:t>
            </a:r>
          </a:p>
          <a:p>
            <a:pPr marL="228600" indent="-228600">
              <a:buAutoNum type="arabicParenR"/>
            </a:pPr>
            <a:r>
              <a:rPr lang="en-US" dirty="0" smtClean="0"/>
              <a:t>Boxes along side support how we accomplish items in the center box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Be sure to</a:t>
            </a:r>
            <a:r>
              <a:rPr lang="en-US" baseline="0" dirty="0" smtClean="0"/>
              <a:t> address all 4 guiding questions with your groups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If your data looks good, ask yourselves, “Why are we good?” and “What are we going to do to continue to be this good or better?”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Be sure to</a:t>
            </a:r>
            <a:r>
              <a:rPr lang="en-US" baseline="0" dirty="0" smtClean="0"/>
              <a:t> address all 4 guiding questions with your groups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If your data looks good, ask yourselves, “Why are we good?” and “What are we going to do to continue to be this good or better?”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Be sure to address all 4 questions</a:t>
            </a:r>
          </a:p>
          <a:p>
            <a:pPr marL="228600" indent="-228600">
              <a:buAutoNum type="arabicParenR"/>
            </a:pPr>
            <a:r>
              <a:rPr lang="en-US" dirty="0" smtClean="0"/>
              <a:t>Be sure to address what each color represents</a:t>
            </a:r>
          </a:p>
          <a:p>
            <a:pPr marL="228600" indent="-228600">
              <a:buAutoNum type="arabicParenR"/>
            </a:pPr>
            <a:r>
              <a:rPr lang="en-US" dirty="0" smtClean="0"/>
              <a:t>Don’t be afraid to ask yourselves “Why</a:t>
            </a:r>
            <a:r>
              <a:rPr lang="en-US" baseline="0" dirty="0" smtClean="0"/>
              <a:t> are we good?” and “How can we continue to stay good?”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Also, don’t be afraid to look at the blue or red and say, “Why?” “What’s going on?”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Be sure to address all 4 questions</a:t>
            </a:r>
          </a:p>
          <a:p>
            <a:pPr marL="228600" indent="-228600">
              <a:buAutoNum type="arabicParenR"/>
            </a:pPr>
            <a:r>
              <a:rPr lang="en-US" dirty="0" smtClean="0"/>
              <a:t>Be sure to address what each color represents</a:t>
            </a:r>
          </a:p>
          <a:p>
            <a:pPr marL="228600" indent="-228600">
              <a:buAutoNum type="arabicParenR"/>
            </a:pPr>
            <a:r>
              <a:rPr lang="en-US" dirty="0" smtClean="0"/>
              <a:t>Don’t be afraid to ask yourselves “Why</a:t>
            </a:r>
            <a:r>
              <a:rPr lang="en-US" baseline="0" dirty="0" smtClean="0"/>
              <a:t> are we good?” and “How can we continue to stay good?”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Also, don’t be afraid to look at the blue or red and say, “Why?” “What’s going on?”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Remember that this data comes from short walk-thru visits. We expect Lines 2 &amp; 3 to be lower. That’s understandable. </a:t>
            </a:r>
          </a:p>
          <a:p>
            <a:pPr marL="228600" indent="-228600">
              <a:buAutoNum type="arabicParenR"/>
            </a:pPr>
            <a:r>
              <a:rPr lang="en-US" dirty="0" err="1" smtClean="0"/>
              <a:t>Mischel</a:t>
            </a:r>
            <a:r>
              <a:rPr lang="en-US" dirty="0" smtClean="0"/>
              <a:t> Miller shared that one way administrators check for Line 3 is to ask students what they are doing today. They want to hear students using academic vocabulary &amp; being able to explain what’s going on in class TODAY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Remember that this data comes from short walk-thru visits. We expect Lines 2 &amp; 3 to be lower. That’s understandable. </a:t>
            </a:r>
          </a:p>
          <a:p>
            <a:pPr marL="228600" indent="-228600">
              <a:buAutoNum type="arabicParenR"/>
            </a:pPr>
            <a:r>
              <a:rPr lang="en-US" dirty="0" err="1" smtClean="0"/>
              <a:t>Mischel</a:t>
            </a:r>
            <a:r>
              <a:rPr lang="en-US" dirty="0" smtClean="0"/>
              <a:t> Miller shared that one way administrators check for Line 3 is to ask students what they are doing today. They want to hear students using academic vocabulary &amp; being able to explain what’s going on in class TODAY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Please have teachers write this goal on the BACK of their surveys. They</a:t>
            </a:r>
            <a:r>
              <a:rPr lang="en-US" baseline="0" dirty="0" smtClean="0"/>
              <a:t> will turn these in, so they might want to write it other places also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We will be reviewing our progress toward these goals at the end of Semester 1 and at the end of the year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Make these goals attainable. Yes, 100% is always the ultimate goal, but may not be the best goal to show growth this year. Be realistic. No one expects anyone to reach 100%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 of where we’ve been</a:t>
            </a:r>
            <a:r>
              <a:rPr lang="en-US" baseline="0" dirty="0" smtClean="0"/>
              <a:t> and where we’re going!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5 types of teacher thinking are listed</a:t>
            </a:r>
          </a:p>
          <a:p>
            <a:pPr marL="228600" indent="-228600">
              <a:buAutoNum type="arabicParenR"/>
            </a:pPr>
            <a:r>
              <a:rPr lang="en-US" dirty="0" smtClean="0"/>
              <a:t>Lesson plan represents ONE EXAMPLE of</a:t>
            </a:r>
            <a:r>
              <a:rPr lang="en-US" baseline="0" dirty="0" smtClean="0"/>
              <a:t> a lesson design template currently used at DCHS to support teachers in the 5 kinds of teacher thinking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DCMS Note—Mr. King has requested a copy of this lesson template as a support piece for the 5 kinds of teacher thinking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As teachers, we ALWAYS do this. We’re quite good at this. We just want to be careful to</a:t>
            </a:r>
            <a:r>
              <a:rPr lang="en-US" baseline="0" dirty="0" smtClean="0"/>
              <a:t> not stop at this point.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A56D5-20F7-4A78-8889-B09B0BAF92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Emphasize the two parts of mastery objective</a:t>
            </a:r>
          </a:p>
          <a:p>
            <a:pPr marL="228600" indent="-228600">
              <a:buAutoNum type="arabicParenR"/>
            </a:pPr>
            <a:r>
              <a:rPr lang="en-US" dirty="0" smtClean="0"/>
              <a:t>A</a:t>
            </a:r>
            <a:r>
              <a:rPr lang="en-US" baseline="0" dirty="0" smtClean="0"/>
              <a:t> few slides farther into this presentation, we’ll look more closely at Mastery Thinking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Up to this points, we have not put a lot of emphasis on the Language Objective. This will be a significant part of our professional development this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A56D5-20F7-4A78-8889-B09B0BAF92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A good hook always involves need, novelty, and emotion</a:t>
            </a:r>
          </a:p>
          <a:p>
            <a:pPr marL="228600" indent="-228600">
              <a:buAutoNum type="arabicParenR"/>
            </a:pPr>
            <a:r>
              <a:rPr lang="en-US" dirty="0" smtClean="0"/>
              <a:t>Think about the different learning</a:t>
            </a:r>
            <a:r>
              <a:rPr lang="en-US" baseline="0" dirty="0" smtClean="0"/>
              <a:t>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Be aware of the length of your class period. Do you need to change things up to maintain students’ attention? Know your kids and adapt.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156" eaLnBrk="0" hangingPunct="0"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8652428" indent="-38186541" defTabSz="930156" eaLnBrk="0" hangingPunct="0"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4213DE1-83E9-2242-AA79-6735C1FA971F}" type="slidenum">
              <a:rPr lang="en-US" sz="1200"/>
              <a:pPr eaLnBrk="1" hangingPunct="1"/>
              <a:t>9</a:t>
            </a:fld>
            <a:endParaRPr lang="en-US" sz="1200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228600" indent="-228600" eaLnBrk="1" hangingPunct="1">
              <a:buAutoNum type="arabicParenR"/>
            </a:pPr>
            <a:r>
              <a:rPr lang="en-US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This is another area that we have NOT yet delved into deeply</a:t>
            </a:r>
          </a:p>
          <a:p>
            <a:pPr marL="228600" indent="-228600" eaLnBrk="1" hangingPunct="1">
              <a:buAutoNum type="arabicParenR"/>
            </a:pPr>
            <a:r>
              <a:rPr lang="en-US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This about raising your Bloom’s/Depth of Knowledge</a:t>
            </a:r>
          </a:p>
          <a:p>
            <a:pPr marL="228600" indent="-228600" eaLnBrk="1" hangingPunct="1">
              <a:buAutoNum type="arabicParenR"/>
            </a:pPr>
            <a:r>
              <a:rPr lang="en-US" baseline="0" dirty="0" smtClean="0">
                <a:latin typeface="Times New Roman" charset="0"/>
                <a:ea typeface="ＭＳ Ｐゴシック" charset="0"/>
                <a:cs typeface="ＭＳ Ｐゴシック" charset="0"/>
              </a:rPr>
              <a:t>This info will tie into your self-evaluation in just a few slides—how are you doing in Depth of Knowledge?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48027-CE0F-43D5-A2A9-6216A265FF6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ABCF63-069D-4B54-A0B3-617E318560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92BF006-CBBD-419A-85E7-336B71497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4800"/>
            <a:ext cx="7772400" cy="1905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Professional Learning Communities</a:t>
            </a:r>
            <a:br>
              <a:rPr lang="en-US" sz="3600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USD #443</a:t>
            </a:r>
            <a:br>
              <a:rPr lang="en-US" sz="3600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Secondary Schools</a:t>
            </a:r>
            <a:endParaRPr lang="en-US" sz="3600" dirty="0">
              <a:solidFill>
                <a:schemeClr val="bg2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7391400" cy="31242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What Does Great Teaching Look Like?</a:t>
            </a:r>
            <a:endParaRPr lang="en-US" sz="4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Thinking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 I want my students to know or be able to do at the end of the lesson?</a:t>
            </a:r>
          </a:p>
          <a:p>
            <a:pPr eaLnBrk="1" hangingPunct="1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How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will I know if they know it or can do it?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3000" y="4953000"/>
            <a:ext cx="7848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  <a:latin typeface="Bauhaus 93" pitchFamily="82" charset="0"/>
              </a:rPr>
              <a:t>These questions lead us to our Mastery Objective!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498080" cy="1524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Objective - Part#1</a:t>
            </a:r>
            <a:b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do I want them to learn today?</a:t>
            </a:r>
            <a:endParaRPr lang="en-US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3000" y="1779687"/>
            <a:ext cx="8001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 I </a:t>
            </a:r>
            <a:r>
              <a:rPr lang="en-US" sz="2800" b="1" u="sng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begin</a:t>
            </a:r>
            <a:r>
              <a:rPr lang="en-US" sz="28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 write my Mastery Objective,  I ask myself the following</a:t>
            </a:r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What do I want them to learn </a:t>
            </a:r>
            <a:r>
              <a:rPr lang="en-US" sz="28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today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? 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What part or piece of the bigger objective am I concentrating on in this lesson?  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What steps do we need to take today to get to the bigger picture?</a:t>
            </a:r>
          </a:p>
          <a:p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</a:t>
            </a:r>
          </a:p>
        </p:txBody>
      </p:sp>
      <p:pic>
        <p:nvPicPr>
          <p:cNvPr id="3076" name="Picture 2" descr="C:\Documents and Settings\austin_bonnie\Local Settings\Temporary Internet Files\Content.IE5\1IBVZOHZ\MC90023919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5638800"/>
            <a:ext cx="1106488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Objective - Part #2</a:t>
            </a:r>
            <a:b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will I know they learned it?</a:t>
            </a:r>
            <a:endParaRPr lang="en-US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66800" y="1371600"/>
            <a:ext cx="80772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 I </a:t>
            </a:r>
            <a:r>
              <a:rPr lang="en-US" sz="2800" b="1" u="sng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begin</a:t>
            </a:r>
            <a:r>
              <a:rPr lang="en-US" sz="28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 write Part #2 of my Mastery Objective,  I ask myself the following</a:t>
            </a:r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en-US" sz="28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How will they demonstrate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their learning?</a:t>
            </a:r>
          </a:p>
          <a:p>
            <a:pPr lvl="1">
              <a:buFont typeface="Arial" charset="0"/>
              <a:buChar char="•"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Will they make a product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 lvl="1">
              <a:buFont typeface="Arial" charset="0"/>
              <a:buChar char="•"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Will they discuss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 lvl="1"/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Will they write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 lvl="1">
              <a:buFont typeface="Arial" charset="0"/>
              <a:buChar char="•"/>
            </a:pP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Will they do a cooperative activity?</a:t>
            </a:r>
          </a:p>
          <a:p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</a:t>
            </a:r>
          </a:p>
        </p:txBody>
      </p:sp>
      <p:pic>
        <p:nvPicPr>
          <p:cNvPr id="4100" name="Picture 2" descr="C:\Documents and Settings\austin_bonnie\Local Settings\Temporary Internet Files\Content.IE5\1IBVZOHZ\MC90023919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5562600"/>
            <a:ext cx="1166813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Example Mastery Objective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66800" y="1447800"/>
            <a:ext cx="80772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Part #1:  The student will understand the parts of the water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cycle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. . </a:t>
            </a:r>
          </a:p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Part #2:  Create a labeled diagram</a:t>
            </a: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Mastery Objective:</a:t>
            </a:r>
          </a:p>
          <a:p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	The student will demonstrate their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understanding of 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parts of the water cycle by creating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labeled 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diagram.</a:t>
            </a:r>
          </a:p>
          <a:p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	I will show I understand the water cycle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creating </a:t>
            </a:r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and labeling a diagram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8600"/>
            <a:ext cx="79248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90600" y="1981200"/>
            <a:ext cx="76200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Verdana" pitchFamily="34" charset="0"/>
              </a:rPr>
              <a:t>“Language Objectives are </a:t>
            </a:r>
          </a:p>
          <a:p>
            <a:r>
              <a:rPr lang="en-US" sz="3200" dirty="0">
                <a:solidFill>
                  <a:srgbClr val="002060"/>
                </a:solidFill>
                <a:latin typeface="Verdana" pitchFamily="34" charset="0"/>
              </a:rPr>
              <a:t>lesson objectives that specifically outline the type of language that students will need to learn and use in order to accomplish the goals of the lesson.”  </a:t>
            </a:r>
            <a:r>
              <a:rPr lang="en-US" sz="2000" dirty="0" err="1">
                <a:solidFill>
                  <a:srgbClr val="002060"/>
                </a:solidFill>
                <a:latin typeface="Verdana" pitchFamily="34" charset="0"/>
              </a:rPr>
              <a:t>Echevarria</a:t>
            </a:r>
            <a:r>
              <a:rPr lang="en-US" sz="2000" dirty="0">
                <a:solidFill>
                  <a:srgbClr val="002060"/>
                </a:solidFill>
                <a:latin typeface="Verdana" pitchFamily="34" charset="0"/>
              </a:rPr>
              <a:t> &amp; Short 2010</a:t>
            </a:r>
            <a:endParaRPr lang="en-US" sz="2000" b="1" dirty="0">
              <a:solidFill>
                <a:srgbClr val="002060"/>
              </a:solidFill>
              <a:latin typeface="Verdana" pitchFamily="34" charset="0"/>
            </a:endParaRPr>
          </a:p>
          <a:p>
            <a:r>
              <a:rPr lang="en-US" sz="40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  <a:endParaRPr lang="en-US" sz="4000" dirty="0"/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1066800" y="304800"/>
            <a:ext cx="8077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Verdana" pitchFamily="34" charset="0"/>
              </a:rPr>
              <a:t>What are Language Objectives and </a:t>
            </a:r>
            <a:r>
              <a:rPr lang="en-US" sz="3200" b="1" dirty="0" smtClean="0">
                <a:latin typeface="Verdana" pitchFamily="34" charset="0"/>
              </a:rPr>
              <a:t>why </a:t>
            </a:r>
            <a:r>
              <a:rPr lang="en-US" sz="3200" b="1" dirty="0">
                <a:latin typeface="Verdana" pitchFamily="34" charset="0"/>
              </a:rPr>
              <a:t>do students need them?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5029200"/>
            <a:ext cx="19812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Great Lesson Fits Together</a:t>
            </a:r>
            <a:r>
              <a:rPr lang="en-US" dirty="0" smtClean="0">
                <a:latin typeface="Century Gothic" pitchFamily="34" charset="0"/>
              </a:rPr>
              <a:t>	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600200"/>
            <a:ext cx="7772400" cy="4343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 set a Mastery Objective to identify the purpose of our lesson/learning.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 plan engaging activities to guide students in their learning toward our Mastery Objective.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Now, how do we know they </a:t>
            </a:r>
          </a:p>
          <a:p>
            <a:pPr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are getting it?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 descr="C:\Users\adams_robyn\AppData\Local\Microsoft\Windows\Temporary Internet Files\Content.IE5\UEVOK80B\MC90043485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0386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0"/>
            <a:ext cx="7866888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Why is CHECKING important?</a:t>
            </a:r>
            <a:endParaRPr lang="en-US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3716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According to Mike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Schmoker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</a:p>
          <a:p>
            <a:r>
              <a:rPr lang="en-US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Results Now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“For the majority of lessons, </a:t>
            </a:r>
            <a:r>
              <a:rPr lang="en-US" sz="2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 evidence exists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by which a teacher could gauge or report on how well students are learning essential standards.”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Checking for Understanding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gives teachers the </a:t>
            </a:r>
            <a:r>
              <a:rPr lang="en-US" sz="2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evidence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monitor their students’ learning and make adjustments to their teaching.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077200" cy="1447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Key Ideas about “Checking” strategies</a:t>
            </a:r>
            <a:endParaRPr lang="en-US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74522" y="1752600"/>
            <a:ext cx="796947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They are </a:t>
            </a:r>
            <a:r>
              <a:rPr lang="en-US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planned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 identify </a:t>
            </a: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misconceptions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They </a:t>
            </a:r>
            <a:r>
              <a:rPr lang="en-US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monitor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students’ learning in order to modify and/or adjust the lesson as needed</a:t>
            </a:r>
          </a:p>
          <a:p>
            <a:pPr lvl="2"/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They are </a:t>
            </a:r>
            <a:r>
              <a:rPr lang="en-US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scattered throughout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lesson, (occurring approximately every 15 minutes)</a:t>
            </a:r>
          </a:p>
          <a:p>
            <a:pPr>
              <a:buFont typeface="Arial" pitchFamily="34" charset="0"/>
              <a:buChar char="•"/>
            </a:pPr>
            <a:endParaRPr lang="en-US" dirty="0">
              <a:latin typeface="Century Gothic" pitchFamily="34" charset="0"/>
            </a:endParaRPr>
          </a:p>
        </p:txBody>
      </p:sp>
      <p:pic>
        <p:nvPicPr>
          <p:cNvPr id="3074" name="Picture 2" descr="C:\Users\adams_robyn\AppData\Local\Microsoft\Windows\Temporary Internet Files\Content.IE5\2L5UWG30\MC9004347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5047" y="1066801"/>
            <a:ext cx="1526628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6699"/>
                </a:solidFill>
                <a:latin typeface="Century Gothic" pitchFamily="34" charset="0"/>
              </a:rPr>
              <a:t>Characteristics of Checks for Understanding according to the </a:t>
            </a:r>
            <a:br>
              <a:rPr lang="en-US" sz="3600" dirty="0" smtClean="0">
                <a:solidFill>
                  <a:srgbClr val="006699"/>
                </a:solidFill>
                <a:latin typeface="Century Gothic" pitchFamily="34" charset="0"/>
              </a:rPr>
            </a:br>
            <a:r>
              <a:rPr lang="en-US" sz="3600" dirty="0" smtClean="0">
                <a:solidFill>
                  <a:srgbClr val="006699"/>
                </a:solidFill>
                <a:latin typeface="Century Gothic" pitchFamily="34" charset="0"/>
              </a:rPr>
              <a:t>Walk-Through template 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05000"/>
            <a:ext cx="7741920" cy="419404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Occurs every 10 – 15 minutes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Actively engages </a:t>
            </a:r>
            <a:r>
              <a:rPr lang="en-US" sz="2800" u="sng" dirty="0" smtClean="0">
                <a:latin typeface="Century Gothic" pitchFamily="34" charset="0"/>
              </a:rPr>
              <a:t>every</a:t>
            </a:r>
            <a:r>
              <a:rPr lang="en-US" sz="2800" dirty="0" smtClean="0">
                <a:latin typeface="Century Gothic" pitchFamily="34" charset="0"/>
              </a:rPr>
              <a:t> student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Activity is relative to mastery objective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Teacher gives immediate feedback</a:t>
            </a:r>
          </a:p>
          <a:p>
            <a:endParaRPr lang="en-US" dirty="0">
              <a:latin typeface="Century Gothic" pitchFamily="34" charset="0"/>
            </a:endParaRPr>
          </a:p>
        </p:txBody>
      </p:sp>
      <p:pic>
        <p:nvPicPr>
          <p:cNvPr id="4098" name="Picture 2" descr="C:\Users\adams_robyn\AppData\Local\Microsoft\Windows\Temporary Internet Files\Content.IE5\UEVOK80B\MC90028228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066800"/>
            <a:ext cx="1685239" cy="1844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Mastery Objective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133600"/>
            <a:ext cx="7543800" cy="3352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Teachers will demonstrate an understanding that their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time spent committed to the “Five Kinds of Teacher Thinking” directly impacts student learning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by interpreting walkthrough data and setting school year goals.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Checks for Understanding </a:t>
            </a:r>
            <a:r>
              <a:rPr lang="en-US" sz="3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forces 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 to take what you’ve heard and make it your own understanding. 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Users\Cammack_cindy\AppData\Local\Microsoft\Windows\Temporary Internet Files\Content.IE5\RD25KLO1\MC9001047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191000"/>
            <a:ext cx="3544713" cy="211360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143000" y="3352800"/>
            <a:ext cx="4312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 got this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1371600"/>
            <a:ext cx="7086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get the list of Checks for Understanding, Go to the O Drive (Shared Drive) and look for a PDF that says “</a:t>
            </a:r>
            <a:r>
              <a:rPr lang="en-US" sz="3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Checking for Understanding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“ This has many Checks and links for materials.  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Dodge City Middle School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14600"/>
            <a:ext cx="5029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DCMS Electives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308778"/>
            <a:ext cx="5105400" cy="439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Dodge City Middle School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590801"/>
            <a:ext cx="5257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DCMS Electives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2533650"/>
            <a:ext cx="4810125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Dodge City Middle School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09800"/>
            <a:ext cx="5257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Walk Through Data Review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DCMS Electives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391400" cy="259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136880"/>
            <a:ext cx="2362200" cy="341632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Guiding Questions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does the data tell us?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is positive about this data and what did we do to achieve this?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What do we need to work on?</a:t>
            </a:r>
          </a:p>
          <a:p>
            <a:pPr marL="342900" indent="-342900">
              <a:buAutoNum type="arabicParenR"/>
            </a:pPr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How does this impact what we “do” this year?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133600"/>
            <a:ext cx="512730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61722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Goal Setting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524000"/>
            <a:ext cx="4419600" cy="495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Using the data, set one or two goals for your PLC group.  Be sure your goals are</a:t>
            </a:r>
          </a:p>
          <a:p>
            <a:endParaRPr lang="en-US" sz="2800" dirty="0" smtClean="0">
              <a:solidFill>
                <a:schemeClr val="bg2">
                  <a:lumMod val="1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 – specific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 – measurable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– attainable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 -  relevant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 – time-bound</a:t>
            </a: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Users\austin_bonnie\AppData\Local\Microsoft\Windows\Temporary Internet Files\Content.IE5\OK3T4Y1G\MP90044842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282" y="762000"/>
            <a:ext cx="2946272" cy="5959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50" y="228600"/>
            <a:ext cx="40576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609600"/>
            <a:ext cx="1600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724400"/>
            <a:ext cx="3352800" cy="174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5334000"/>
            <a:ext cx="9906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86600" y="5410200"/>
            <a:ext cx="10668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" y="685800"/>
            <a:ext cx="1600200" cy="4450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504950" y="2768769"/>
            <a:ext cx="10096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Five Kinds of Teacher Thinking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4950" y="3316069"/>
            <a:ext cx="933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Writing Mastery and Language Objectives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4038600"/>
            <a:ext cx="1066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Planning Checks for Understanding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15200" y="2819400"/>
            <a:ext cx="9334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Walk Through Data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50" y="1143000"/>
            <a:ext cx="40576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1295400"/>
            <a:ext cx="1600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5486400"/>
            <a:ext cx="3352800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6042025"/>
            <a:ext cx="9906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86600" y="5759450"/>
            <a:ext cx="10668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" y="990600"/>
            <a:ext cx="1600200" cy="518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504950" y="3423454"/>
            <a:ext cx="10096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Five KTT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4950" y="3657600"/>
            <a:ext cx="9334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Writing Mastery Objectives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0" y="411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Planning CFUs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72350" y="3505200"/>
            <a:ext cx="9334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Walk Through Data</a:t>
            </a: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066800" y="152400"/>
            <a:ext cx="7924800" cy="990600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2014-15 Professional Development Plan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47800" y="4495800"/>
            <a:ext cx="121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CC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Vocabulary and Language Development Strategies</a:t>
            </a:r>
            <a:endParaRPr lang="en-US" sz="1200" dirty="0">
              <a:solidFill>
                <a:srgbClr val="CC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57200"/>
            <a:ext cx="7086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Five Kinds of Teacher Thinking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600200"/>
            <a:ext cx="3352800" cy="20574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Coverage Thinking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Thinking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Involvement Thinking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Activity Thinking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Thinking about Thinking</a:t>
            </a:r>
          </a:p>
          <a:p>
            <a:endParaRPr lang="en-US" sz="2800" dirty="0" smtClean="0">
              <a:solidFill>
                <a:schemeClr val="bg2">
                  <a:lumMod val="1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4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057400"/>
            <a:ext cx="4419600" cy="4364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1000" y="609600"/>
            <a:ext cx="8458200" cy="1295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914400"/>
            <a:ext cx="64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Coverage Thinking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2362200"/>
            <a:ext cx="716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topic will I be covering in my lesson today, what agenda do I need to get through, what concept am I teaching?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44958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Note:  If this is the ONLY type of thinking we do in planning, we are failing our students.  Coverage thinking is about the teacher, the other types have the student in mind.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2050" name="Picture 2" descr="C:\Documents and Settings\austin_bonnie\Local Settings\Temporary Internet Files\Content.IE5\FUXSU1U0\MC90029794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762000"/>
            <a:ext cx="1143000" cy="2641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81000" y="609600"/>
            <a:ext cx="8458200" cy="1295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2133600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Objective - Part #1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do I want them to learn today?</a:t>
            </a:r>
            <a:endParaRPr lang="en-US" sz="2400" b="1" dirty="0">
              <a:solidFill>
                <a:schemeClr val="accent2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200400"/>
            <a:ext cx="502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Mastery Objective - Part #2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will I know they learned it?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685800"/>
            <a:ext cx="510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Mastery Thinking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8" name="Picture 2" descr="C:\Documents and Settings\cammack_cindy\Local Settings\Temporary Internet Files\Content.IE5\WWM6LGXK\MC90029794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838199"/>
            <a:ext cx="1143000" cy="261125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066800" y="4630341"/>
            <a:ext cx="7848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Language Objective 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language skills will I need to teach for students to be successful?  Reading?  Writing? Listening? Speaking?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609600"/>
            <a:ext cx="8458200" cy="1295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3276600"/>
            <a:ext cx="7162800" cy="3276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will I gain and maintain students’ attention?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can I hook them into the lesson?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can I make this meaningful to students?</a:t>
            </a:r>
          </a:p>
          <a:p>
            <a:pPr>
              <a:buNone/>
            </a:pP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6858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Involvement Thinking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Documents and Settings\austin_bonnie\Local Settings\Temporary Internet Files\Content.IE5\IDX0BPHJ\MC90029793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838200"/>
            <a:ext cx="101539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81000" y="609600"/>
            <a:ext cx="8458200" cy="1295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C:\Documents and Settings\cammack_cindy\Local Settings\Temporary Internet Files\Content.IE5\R7FOFTX1\MC900297937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4425" y="838200"/>
            <a:ext cx="1189892" cy="228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2057400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activities will students do to meet the objective?</a:t>
            </a:r>
          </a:p>
          <a:p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How will I utilize my class time to maintain student engagement? </a:t>
            </a:r>
          </a:p>
          <a:p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 will I check that students are understanding throughout the lesson?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6858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 Thinking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81000" y="381000"/>
            <a:ext cx="8458200" cy="1295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C:\Documents and Settings\cammack_cindy\Local Settings\Temporary Internet Files\Content.IE5\D40BWW14\MC9002979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685800"/>
            <a:ext cx="1353922" cy="191857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66800" y="27432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generalized thinking skill am I asking students to use?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25959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Thinking about Thinking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1828800" y="3962400"/>
            <a:ext cx="6096000" cy="2514600"/>
          </a:xfrm>
          <a:prstGeom prst="cloud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52800" y="441960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Compare / Contrast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Brainstorming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Make Generalizations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Formulating Questions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Problem Solving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812705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158</TotalTime>
  <Words>2099</Words>
  <Application>Microsoft Office PowerPoint</Application>
  <PresentationFormat>On-screen Show (4:3)</PresentationFormat>
  <Paragraphs>252</Paragraphs>
  <Slides>30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Solstice</vt:lpstr>
      <vt:lpstr>Professional Learning Communities USD #443 Secondary Schools</vt:lpstr>
      <vt:lpstr>Mastery Objective</vt:lpstr>
      <vt:lpstr>Slide 3</vt:lpstr>
      <vt:lpstr>Five Kinds of Teacher Thinking</vt:lpstr>
      <vt:lpstr>Slide 5</vt:lpstr>
      <vt:lpstr>Slide 6</vt:lpstr>
      <vt:lpstr>Slide 7</vt:lpstr>
      <vt:lpstr>Slide 8</vt:lpstr>
      <vt:lpstr>Slide 9</vt:lpstr>
      <vt:lpstr>Mastery Thinking</vt:lpstr>
      <vt:lpstr>Mastery Objective - Part#1 What do I want them to learn today?</vt:lpstr>
      <vt:lpstr>Mastery Objective - Part #2 How will I know they learned it?</vt:lpstr>
      <vt:lpstr>Example Mastery Objective</vt:lpstr>
      <vt:lpstr>Slide 14</vt:lpstr>
      <vt:lpstr>Slide 15</vt:lpstr>
      <vt:lpstr>A Great Lesson Fits Together </vt:lpstr>
      <vt:lpstr>Why is CHECKING important?</vt:lpstr>
      <vt:lpstr>Key Ideas about “Checking” strategies</vt:lpstr>
      <vt:lpstr>Characteristics of Checks for Understanding according to the  Walk-Through template </vt:lpstr>
      <vt:lpstr>Slide 20</vt:lpstr>
      <vt:lpstr>Slide 21</vt:lpstr>
      <vt:lpstr>Slide 22</vt:lpstr>
      <vt:lpstr>Walk Through Data Review Dodge City Middle School</vt:lpstr>
      <vt:lpstr>Walk Through Data Review DCMS Electives</vt:lpstr>
      <vt:lpstr>Walk Through Data Review Dodge City Middle School</vt:lpstr>
      <vt:lpstr>Walk Through Data Review DCMS Electives</vt:lpstr>
      <vt:lpstr>Walk Through Data Review Dodge City Middle School</vt:lpstr>
      <vt:lpstr>Walk Through Data Review DCMS Electives</vt:lpstr>
      <vt:lpstr>Goal Setting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Learning Communities USD #443 Secondary Schools</dc:title>
  <dc:creator>austin_bonnie</dc:creator>
  <cp:lastModifiedBy>austin_bonnie</cp:lastModifiedBy>
  <cp:revision>21</cp:revision>
  <dcterms:created xsi:type="dcterms:W3CDTF">2014-08-27T15:36:20Z</dcterms:created>
  <dcterms:modified xsi:type="dcterms:W3CDTF">2014-09-02T21:38:07Z</dcterms:modified>
</cp:coreProperties>
</file>