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80" r:id="rId11"/>
    <p:sldId id="281" r:id="rId12"/>
    <p:sldId id="282" r:id="rId13"/>
    <p:sldId id="283" r:id="rId14"/>
    <p:sldId id="284" r:id="rId15"/>
    <p:sldId id="285" r:id="rId16"/>
    <p:sldId id="274" r:id="rId17"/>
    <p:sldId id="275" r:id="rId18"/>
    <p:sldId id="276" r:id="rId19"/>
    <p:sldId id="277" r:id="rId20"/>
    <p:sldId id="278" r:id="rId21"/>
    <p:sldId id="279" r:id="rId22"/>
    <p:sldId id="288" r:id="rId23"/>
    <p:sldId id="263" r:id="rId24"/>
    <p:sldId id="289" r:id="rId25"/>
    <p:sldId id="271" r:id="rId26"/>
    <p:sldId id="290" r:id="rId27"/>
    <p:sldId id="272" r:id="rId28"/>
    <p:sldId id="291" r:id="rId29"/>
    <p:sldId id="264" r:id="rId30"/>
    <p:sldId id="273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42FC68-DC4D-4C5E-B697-7EB66353F5E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BB0CD6-5350-4061-BA06-635D78E4F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D4D961-F366-4640-8C53-96AE15A02F9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F48027-CE0F-43D5-A2A9-6216A265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of emphasis: </a:t>
            </a:r>
          </a:p>
          <a:p>
            <a:pPr marL="228600" indent="-228600">
              <a:buAutoNum type="arabicParenR"/>
            </a:pPr>
            <a:r>
              <a:rPr lang="en-US" dirty="0" smtClean="0"/>
              <a:t>Today is review of last year’s work with the 5 Types of Teacher Thinking. We are reviewing with returning teachers; yet, we need to remember that we have teachers</a:t>
            </a:r>
            <a:r>
              <a:rPr lang="en-US" baseline="0" dirty="0" smtClean="0"/>
              <a:t> for whom this is new material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Gist: Time that teachers spend thinking about lesson design &amp;</a:t>
            </a:r>
            <a:r>
              <a:rPr lang="en-US" baseline="0" dirty="0" smtClean="0"/>
              <a:t> 5 types of teacher thinking INCREASES student learning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We’re good at this part. We almost always know</a:t>
            </a:r>
            <a:r>
              <a:rPr lang="en-US" baseline="0" dirty="0" smtClean="0"/>
              <a:t> what we want our kids to learn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What do we want them to learn TODAY? We might need to break things down a bit. It’s important to know what the big, overall picture is, but it’s just as important to think about how TODAY fits into that picture of the whole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Don’t forget about the PRACTICE students need to DO prior to the assignment to be successful on this Part 2 component</a:t>
            </a:r>
          </a:p>
          <a:p>
            <a:pPr marL="228600" indent="-228600">
              <a:buAutoNum type="arabicParenR"/>
            </a:pPr>
            <a:r>
              <a:rPr lang="en-US" dirty="0" smtClean="0"/>
              <a:t>The “by” is the Check for Understanding, the practice students engage in before attempting the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1) Notice that the mastery objective</a:t>
            </a:r>
            <a:r>
              <a:rPr lang="en-US" baseline="0" dirty="0" smtClean="0"/>
              <a:t> can be written in 3</a:t>
            </a:r>
            <a:r>
              <a:rPr lang="en-US" baseline="30000" dirty="0" smtClean="0"/>
              <a:t>rd</a:t>
            </a:r>
            <a:r>
              <a:rPr lang="en-US" baseline="0" dirty="0" smtClean="0"/>
              <a:t> person (The student will) or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person (I will)</a:t>
            </a: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C66C5-FABE-4BE8-9C2F-41051B0621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We</a:t>
            </a:r>
            <a:r>
              <a:rPr lang="en-US" baseline="0" dirty="0" smtClean="0"/>
              <a:t> can make this slide available as a poster for anyone who wants one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9706B-8EAC-4EA8-BB5C-D9BB2AE2C9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1) The language objective</a:t>
            </a:r>
            <a:r>
              <a:rPr lang="en-US" baseline="0" dirty="0" smtClean="0"/>
              <a:t> will be one of our points of focus this academic year as we work on strengthening students’ vocabulary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6DC672-3612-485F-8853-120A9B17ED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CFU = EVIDENCE</a:t>
            </a:r>
          </a:p>
          <a:p>
            <a:pPr marL="228600" indent="-228600">
              <a:buAutoNum type="arabicParenR"/>
            </a:pPr>
            <a:r>
              <a:rPr lang="en-US" dirty="0" smtClean="0"/>
              <a:t>CFU may be the “by” portion of your mastery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CFUs are planned within the Activity  Thinking</a:t>
            </a:r>
            <a:r>
              <a:rPr lang="en-US" baseline="0" dirty="0" smtClean="0"/>
              <a:t> stage of lesson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Criteria on this slide come exactly off</a:t>
            </a:r>
            <a:r>
              <a:rPr lang="en-US" baseline="0" dirty="0" smtClean="0"/>
              <a:t> the walk-thru template. This is what administrators are looking for on the walk-</a:t>
            </a:r>
            <a:r>
              <a:rPr lang="en-US" baseline="0" dirty="0" err="1" smtClean="0"/>
              <a:t>thrus</a:t>
            </a: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From Eric Jensen: objectives &amp; feedback offer a huge bang for your buck in terms of student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Have teachers fill out their survey now!</a:t>
            </a:r>
          </a:p>
          <a:p>
            <a:pPr marL="228600" indent="-228600">
              <a:buAutoNum type="arabicParenR"/>
            </a:pPr>
            <a:r>
              <a:rPr lang="en-US" dirty="0" smtClean="0"/>
              <a:t>Encourage honesty so feedback is useful. The coaches want to offer to support to those who request</a:t>
            </a:r>
            <a:r>
              <a:rPr lang="en-US" baseline="0" dirty="0" smtClean="0"/>
              <a:t>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Center box reflects items directly off the walk-thru (things administrators are looking for)</a:t>
            </a:r>
          </a:p>
          <a:p>
            <a:pPr marL="228600" indent="-228600">
              <a:buAutoNum type="arabicParenR"/>
            </a:pPr>
            <a:r>
              <a:rPr lang="en-US" dirty="0" smtClean="0"/>
              <a:t>Boxes along side support how we accomplish items in the center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Please have teachers write this goal on the BACK of their surveys. They</a:t>
            </a:r>
            <a:r>
              <a:rPr lang="en-US" baseline="0" dirty="0" smtClean="0"/>
              <a:t> will turn these in, so they might want to write it other places also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will be reviewing our progress toward these goals at the end of Semester 1 and at the end of the year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Make these goals attainable. Yes, 100% is always the ultimate goal, but may not be the best goal to show growth this year. Be realistic. No one expects anyone to reach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where we’ve been</a:t>
            </a:r>
            <a:r>
              <a:rPr lang="en-US" baseline="0" dirty="0" smtClean="0"/>
              <a:t> and where we’re going!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5 types of teacher thinking are listed</a:t>
            </a:r>
          </a:p>
          <a:p>
            <a:pPr marL="228600" indent="-228600">
              <a:buAutoNum type="arabicParenR"/>
            </a:pPr>
            <a:r>
              <a:rPr lang="en-US" dirty="0" smtClean="0"/>
              <a:t>Lesson plan represents ONE EXAMPLE of</a:t>
            </a:r>
            <a:r>
              <a:rPr lang="en-US" baseline="0" dirty="0" smtClean="0"/>
              <a:t> a lesson design template currently used at DCHS to support teachers in the 5 kinds of teacher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DCMS Note—Mr. King has requested a copy of this lesson template as a support piece for the 5 kinds of teacher thinking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As teachers, we ALWAYS do this. We’re quite good at this. We just want to be careful to</a:t>
            </a:r>
            <a:r>
              <a:rPr lang="en-US" baseline="0" dirty="0" smtClean="0"/>
              <a:t> not stop at this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Emphasize the two parts of mastery objective</a:t>
            </a:r>
          </a:p>
          <a:p>
            <a:pPr marL="228600" indent="-228600">
              <a:buAutoNum type="arabicParenR"/>
            </a:pPr>
            <a:r>
              <a:rPr lang="en-US" dirty="0" smtClean="0"/>
              <a:t>A</a:t>
            </a:r>
            <a:r>
              <a:rPr lang="en-US" baseline="0" dirty="0" smtClean="0"/>
              <a:t> few slides farther into this presentation, we’ll look more closely at Mastery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Up to this points, we have not put a lot of emphasis on the Language Objective. This will be a significant part of our professional development this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A good hook always involves need, novelty, and emotion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Think about the different learning</a:t>
            </a:r>
            <a:r>
              <a:rPr lang="en-US" baseline="0" dirty="0" smtClean="0"/>
              <a:t>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Be aware of the length of your class period. Do you need to change things up to maintain students’ attention? Know your kids and adapt.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652428" indent="-38186541"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213DE1-83E9-2242-AA79-6735C1FA971F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is another area that we have NOT yet delved into deeply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about raising your Bloom’s/Depth of Knowledge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info will tie into your self-evaluation in just a few slides—how are you doing in Depth of Knowledge?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772400" cy="1905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Professional Learning Communities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USD #443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Secondary Schools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7391400" cy="3124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What Does Great Teaching Look Like?</a:t>
            </a:r>
            <a:endParaRPr lang="en-US" sz="4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I want my students to know or be able to do at the end of the lesson?</a:t>
            </a:r>
          </a:p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will I know if they know it or can do it?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4953000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auhaus 93" pitchFamily="82" charset="0"/>
              </a:rPr>
              <a:t>These questions lead us to our Mastery Objective!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524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Part#1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1779687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</a:t>
            </a:r>
            <a:r>
              <a:rPr lang="en-US" sz="28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today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?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part or piece of the bigger objective am I concentrating on in this lesson? 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steps do we need to take today to get to the bigger picture?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3076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638800"/>
            <a:ext cx="110648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371600"/>
            <a:ext cx="8077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Part #2 of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How will they demonstrate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 learning?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make a product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discuss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write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do a cooperative activity?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4100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562600"/>
            <a:ext cx="116681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Mastery Objective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447800"/>
            <a:ext cx="8077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#1:  The student will understand the parts of the water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cycle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 . 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#2:  Create a labeled diagram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Objective:</a:t>
            </a: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The student will demonstrate their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understanding of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parts of the water cycle by creating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labeled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diagram.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I will show I understand the water cycle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creating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and labeling a diagram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7924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0600" y="1981200"/>
            <a:ext cx="7620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“Language Objectives are </a:t>
            </a:r>
          </a:p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lesson objectives that specifically outline the type of language that students will need to learn and use in order to accomplish the goals of the lesson.”  </a:t>
            </a:r>
            <a:r>
              <a:rPr lang="en-US" sz="2000" dirty="0" err="1">
                <a:solidFill>
                  <a:srgbClr val="002060"/>
                </a:solidFill>
                <a:latin typeface="Verdana" pitchFamily="34" charset="0"/>
              </a:rPr>
              <a:t>Echevarria</a:t>
            </a:r>
            <a:r>
              <a:rPr lang="en-US" sz="2000" dirty="0">
                <a:solidFill>
                  <a:srgbClr val="002060"/>
                </a:solidFill>
                <a:latin typeface="Verdana" pitchFamily="34" charset="0"/>
              </a:rPr>
              <a:t> &amp; Short 2010</a:t>
            </a:r>
            <a:endParaRPr lang="en-US" sz="2000" b="1" dirty="0">
              <a:solidFill>
                <a:srgbClr val="002060"/>
              </a:solidFill>
              <a:latin typeface="Verdana" pitchFamily="34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en-US" sz="4000" dirty="0"/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066800" y="3048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Verdana" pitchFamily="34" charset="0"/>
              </a:rPr>
              <a:t>What are Language Objectives and </a:t>
            </a:r>
            <a:r>
              <a:rPr lang="en-US" sz="3200" b="1" dirty="0" smtClean="0">
                <a:latin typeface="Verdana" pitchFamily="34" charset="0"/>
              </a:rPr>
              <a:t>why </a:t>
            </a:r>
            <a:r>
              <a:rPr lang="en-US" sz="3200" b="1" dirty="0">
                <a:latin typeface="Verdana" pitchFamily="34" charset="0"/>
              </a:rPr>
              <a:t>do students need them?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29200"/>
            <a:ext cx="1981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Great Lesson Fits Together</a:t>
            </a:r>
            <a:r>
              <a:rPr lang="en-US" dirty="0" smtClean="0">
                <a:latin typeface="Century Gothic" pitchFamily="34" charset="0"/>
              </a:rPr>
              <a:t>	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77724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set a Mastery Objective to identify the purpose of our lesson/learning.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plan engaging activities to guide students in their learning toward our Mastery Objective.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Now, how do we know they </a:t>
            </a:r>
          </a:p>
          <a:p>
            <a:pPr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are getting it?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adams_robyn\AppData\Local\Microsoft\Windows\Temporary Internet Files\Content.IE5\UEVOK80B\MC90043485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038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 is CHECKING important?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1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According to Mike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Schmoker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</a:p>
          <a:p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 Now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“For the majority of lessons,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evidence exists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which a teacher could gauge or report on how well students are learning essential standards.”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gives teachers the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monitor their students’ learning and make adjustments to their teaching.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Ideas about “Checking” strategies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4522" y="1752600"/>
            <a:ext cx="79694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planned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identify 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misconceptions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They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students’ learning in order to modify and/or adjust the lesson as needed</a:t>
            </a:r>
          </a:p>
          <a:p>
            <a:pPr lvl="2"/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scattered throughout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lesson, (occurring approximately every 15 minutes)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</p:txBody>
      </p:sp>
      <p:pic>
        <p:nvPicPr>
          <p:cNvPr id="3074" name="Picture 2" descr="C:\Users\adams_robyn\AppData\Local\Microsoft\Windows\Temporary Internet Files\Content.IE5\2L5UWG30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5047" y="1066801"/>
            <a:ext cx="15266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Characteristics of Checks for Understanding according to the </a:t>
            </a:r>
            <a:b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</a:br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Walk-Through template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7741920" cy="41940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Occurs every 10 – 15 minutes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Actively engages </a:t>
            </a:r>
            <a:r>
              <a:rPr lang="en-US" sz="2800" u="sng" dirty="0" smtClean="0">
                <a:latin typeface="Century Gothic" pitchFamily="34" charset="0"/>
              </a:rPr>
              <a:t>every</a:t>
            </a:r>
            <a:r>
              <a:rPr lang="en-US" sz="2800" dirty="0" smtClean="0">
                <a:latin typeface="Century Gothic" pitchFamily="34" charset="0"/>
              </a:rPr>
              <a:t> student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Activity is relative to mastery objective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Teacher gives immediate feedback</a:t>
            </a: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4098" name="Picture 2" descr="C:\Users\adams_robyn\AppData\Local\Microsoft\Windows\Temporary Internet Files\Content.IE5\UEVOK80B\MC900282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066800"/>
            <a:ext cx="1685239" cy="1844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Mastery Objective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543800" cy="3352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Teachers will demonstrate an understanding that their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 spent committed to the “Five Kinds of Teacher Thinking” directly impacts student learning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by interpreting walkthrough data and setting school year goals.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Checks for Understanding </a:t>
            </a:r>
            <a:r>
              <a:rPr lang="en-US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forces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to take what you’ve heard and make it your own understanding.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Cammack_cindy\AppData\Local\Microsoft\Windows\Temporary Internet Files\Content.IE5\RD25KLO1\MC900104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91000"/>
            <a:ext cx="3544713" cy="211360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3352800"/>
            <a:ext cx="4312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got this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13716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get the list of Checks for Understanding, Go to the O Drive (Shared Drive) and look for a PDF that says “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“ This has many Checks and links for materials. 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21</a:t>
            </a:r>
            <a:r>
              <a:rPr lang="en-US" sz="3600" b="1" baseline="30000" dirty="0" smtClean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Century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668"/>
            <a:ext cx="5105400" cy="4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1"/>
            <a:ext cx="5257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21</a:t>
            </a:r>
            <a:r>
              <a:rPr lang="en-US" sz="3600" b="1" baseline="30000" dirty="0" smtClean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Century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495161"/>
            <a:ext cx="4953000" cy="413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5257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21</a:t>
            </a:r>
            <a:r>
              <a:rPr lang="en-US" sz="3600" b="1" baseline="30000" dirty="0" smtClean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Century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340" y="2209800"/>
            <a:ext cx="511125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Goal Setting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4419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the data, set one or two goals for your PLC group.  Be sure your goals are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– specific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 – measurable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– attainable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 -  relevant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– time-bound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austin_bonnie\AppData\Local\Microsoft\Windows\Temporary Internet Files\Content.IE5\OK3T4Y1G\MP9004484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82" y="762000"/>
            <a:ext cx="2946272" cy="5959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2286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6096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724400"/>
            <a:ext cx="3352800" cy="174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5334000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41020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685800"/>
            <a:ext cx="1600200" cy="445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2768769"/>
            <a:ext cx="1009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Kinds of Teacher Thinking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316069"/>
            <a:ext cx="93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and Language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038600"/>
            <a:ext cx="106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Checks for Understanding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8194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11430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2954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486400"/>
            <a:ext cx="33528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6042025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75945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990600"/>
            <a:ext cx="16002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3423454"/>
            <a:ext cx="1009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KTT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6576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CFUs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2350" y="35052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66800" y="152400"/>
            <a:ext cx="7924800" cy="9906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2014-15 Professional Development Plan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44958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CC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Vocabulary and Language Development Strategies</a:t>
            </a:r>
            <a:endParaRPr lang="en-US" sz="1200" dirty="0">
              <a:solidFill>
                <a:srgbClr val="CC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7086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Five Kinds of Teacher Thinking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3352800" cy="205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057400"/>
            <a:ext cx="4419600" cy="436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3622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topic will I be covering in my lesson today, what agenda do I need to get through, what concept am I teaching?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495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Note:  If this is the ONLY type of thinking we do in planning, we are failing our students.  Coverage thinking is about the teacher, the other types have the student in mind.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2050" name="Picture 2" descr="C:\Documents and Settings\austin_bonnie\Local Settings\Temporary Internet Files\Content.IE5\FUXSU1U0\MC9002979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762000"/>
            <a:ext cx="1143000" cy="2641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133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#1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2400" b="1" dirty="0">
              <a:solidFill>
                <a:schemeClr val="accent2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200400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C:\Documents and Settings\cammack_cindy\Local Settings\Temporary Internet Files\Content.IE5\WWM6LGXK\MC9002979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38199"/>
            <a:ext cx="1143000" cy="261125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66800" y="4630341"/>
            <a:ext cx="784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 Objective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language skills will I need to teach for students to be successful?  Reading?  Writing? Listening? Speaking?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3276600"/>
            <a:ext cx="7162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gain and maintain students’ attention?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hook them into the lesson?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make this meaningful to students?</a:t>
            </a:r>
          </a:p>
          <a:p>
            <a:pPr>
              <a:buNone/>
            </a:pP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Documents and Settings\austin_bonnie\Local Settings\Temporary Internet Files\Content.IE5\IDX0BPHJ\MC9002979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838200"/>
            <a:ext cx="101539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Documents and Settings\cammack_cindy\Local Settings\Temporary Internet Files\Content.IE5\R7FOFTX1\MC900297937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425" y="838200"/>
            <a:ext cx="1189892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0574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activities will students do to meet the objective?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How will I utilize my class time to maintain student engagement? 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check that students are understanding throughout the lesson?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0" y="3810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Documents and Settings\cammack_cindy\Local Settings\Temporary Internet Files\Content.IE5\D40BWW14\MC900297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85800"/>
            <a:ext cx="1353922" cy="19185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27432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generalized thinking skill am I asking students to use?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2595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1828800" y="3962400"/>
            <a:ext cx="6096000" cy="2514600"/>
          </a:xfrm>
          <a:prstGeom prst="clou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44196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Compare / Contrast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Brainstorming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Generalizations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Formulating Questions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Solving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1270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2099</Words>
  <Application>Microsoft Office PowerPoint</Application>
  <PresentationFormat>On-screen Show (4:3)</PresentationFormat>
  <Paragraphs>252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Professional Learning Communities USD #443 Secondary Schools</vt:lpstr>
      <vt:lpstr>Mastery Objective</vt:lpstr>
      <vt:lpstr>Slide 3</vt:lpstr>
      <vt:lpstr>Five Kinds of Teacher Thinking</vt:lpstr>
      <vt:lpstr>Slide 5</vt:lpstr>
      <vt:lpstr>Slide 6</vt:lpstr>
      <vt:lpstr>Slide 7</vt:lpstr>
      <vt:lpstr>Slide 8</vt:lpstr>
      <vt:lpstr>Slide 9</vt:lpstr>
      <vt:lpstr>Mastery Thinking</vt:lpstr>
      <vt:lpstr>Mastery Objective - Part#1 What do I want them to learn today?</vt:lpstr>
      <vt:lpstr>Mastery Objective - Part #2 How will I know they learned it?</vt:lpstr>
      <vt:lpstr>Example Mastery Objective</vt:lpstr>
      <vt:lpstr>Slide 14</vt:lpstr>
      <vt:lpstr>Slide 15</vt:lpstr>
      <vt:lpstr>A Great Lesson Fits Together </vt:lpstr>
      <vt:lpstr>Why is CHECKING important?</vt:lpstr>
      <vt:lpstr>Key Ideas about “Checking” strategies</vt:lpstr>
      <vt:lpstr>Characteristics of Checks for Understanding according to the  Walk-Through template </vt:lpstr>
      <vt:lpstr>Slide 20</vt:lpstr>
      <vt:lpstr>Slide 21</vt:lpstr>
      <vt:lpstr>Slide 22</vt:lpstr>
      <vt:lpstr>Walk Through Data Review Dodge City Middle School</vt:lpstr>
      <vt:lpstr>Walk Through Data Review DCMS 21st Century</vt:lpstr>
      <vt:lpstr>Walk Through Data Review Dodge City Middle School</vt:lpstr>
      <vt:lpstr>Walk Through Data Review DCMS 21st Century</vt:lpstr>
      <vt:lpstr>Walk Through Data Review Dodge City Middle School</vt:lpstr>
      <vt:lpstr>Walk Through Data Review DCMS 21st Century</vt:lpstr>
      <vt:lpstr>Goal Setting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Learning Communities USD #443 Secondary Schools</dc:title>
  <dc:creator>austin_bonnie</dc:creator>
  <cp:lastModifiedBy>austin_bonnie</cp:lastModifiedBy>
  <cp:revision>26</cp:revision>
  <dcterms:created xsi:type="dcterms:W3CDTF">2014-08-27T15:36:20Z</dcterms:created>
  <dcterms:modified xsi:type="dcterms:W3CDTF">2014-09-02T21:50:48Z</dcterms:modified>
</cp:coreProperties>
</file>