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7" r:id="rId2"/>
    <p:sldId id="256" r:id="rId3"/>
    <p:sldId id="280" r:id="rId4"/>
    <p:sldId id="257" r:id="rId5"/>
    <p:sldId id="274" r:id="rId6"/>
    <p:sldId id="276" r:id="rId7"/>
    <p:sldId id="277" r:id="rId8"/>
    <p:sldId id="258" r:id="rId9"/>
    <p:sldId id="275" r:id="rId10"/>
    <p:sldId id="279" r:id="rId11"/>
    <p:sldId id="281" r:id="rId12"/>
    <p:sldId id="282" r:id="rId13"/>
    <p:sldId id="283" r:id="rId14"/>
    <p:sldId id="285" r:id="rId15"/>
    <p:sldId id="286" r:id="rId16"/>
    <p:sldId id="287"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15" autoAdjust="0"/>
  </p:normalViewPr>
  <p:slideViewPr>
    <p:cSldViewPr>
      <p:cViewPr varScale="1">
        <p:scale>
          <a:sx n="83" d="100"/>
          <a:sy n="83" d="100"/>
        </p:scale>
        <p:origin x="-780" y="-90"/>
      </p:cViewPr>
      <p:guideLst>
        <p:guide orient="horz" pos="2160"/>
        <p:guide pos="2880"/>
      </p:guideLst>
    </p:cSldViewPr>
  </p:slideViewPr>
  <p:notesTextViewPr>
    <p:cViewPr>
      <p:scale>
        <a:sx n="100" d="100"/>
        <a:sy n="100" d="100"/>
      </p:scale>
      <p:origin x="0" y="144"/>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1F0EF-96A9-4947-AF27-F806730A8E72}" type="datetimeFigureOut">
              <a:rPr lang="en-US" smtClean="0"/>
              <a:pPr/>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A56D5-20F7-4A78-8889-B09B0BAF92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last time we came together for our first late start of the school year, I asked all of you an essential question, “What does a great teacher look like?” It should never be doubted that the single most important factor determining the quality of the education a child receives is the quality of his teacher.</a:t>
            </a:r>
          </a:p>
          <a:p>
            <a:r>
              <a:rPr lang="en-US" sz="1200" kern="1200" dirty="0" smtClean="0">
                <a:solidFill>
                  <a:schemeClr val="tx1"/>
                </a:solidFill>
                <a:latin typeface="+mn-lt"/>
                <a:ea typeface="+mn-ea"/>
                <a:cs typeface="+mn-cs"/>
              </a:rPr>
              <a:t>Teaching is one of the most complicated jobs today. It demands broad knowledge of subject matter, curriculum, and standards; enthusiasm, a caring attitude, and a love of learning; knowledge of discipline and classroom management techniques; and a desire to make a difference in the lives of young people.</a:t>
            </a:r>
          </a:p>
          <a:p>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Today, </a:t>
            </a:r>
            <a:r>
              <a:rPr lang="en-US" sz="1200" kern="1200" dirty="0" smtClean="0">
                <a:solidFill>
                  <a:schemeClr val="tx1"/>
                </a:solidFill>
                <a:latin typeface="+mn-lt"/>
                <a:ea typeface="+mn-ea"/>
                <a:cs typeface="+mn-cs"/>
              </a:rPr>
              <a:t>we explore the </a:t>
            </a:r>
            <a:r>
              <a:rPr lang="en-US" sz="1200" kern="1200" dirty="0" err="1" smtClean="0">
                <a:solidFill>
                  <a:schemeClr val="tx1"/>
                </a:solidFill>
                <a:latin typeface="+mn-lt"/>
                <a:ea typeface="+mn-ea"/>
                <a:cs typeface="+mn-cs"/>
              </a:rPr>
              <a:t>Saphire</a:t>
            </a:r>
            <a:r>
              <a:rPr lang="en-US" sz="1200" kern="1200" dirty="0" smtClean="0">
                <a:solidFill>
                  <a:schemeClr val="tx1"/>
                </a:solidFill>
                <a:latin typeface="+mn-lt"/>
                <a:ea typeface="+mn-ea"/>
                <a:cs typeface="+mn-cs"/>
              </a:rPr>
              <a:t> model of teaching as our mastery objective states that “Teachers will demonstrate their understanding of the 5 Kinds of Teacher Thinking by applying their knowledge in a group activity.”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Five Kinds of Teacher Thinking Description</a:t>
            </a:r>
          </a:p>
          <a:p>
            <a:r>
              <a:rPr lang="en-US" sz="1200" kern="1200" dirty="0" smtClean="0">
                <a:solidFill>
                  <a:schemeClr val="tx1"/>
                </a:solidFill>
                <a:latin typeface="+mn-lt"/>
                <a:ea typeface="+mn-ea"/>
                <a:cs typeface="+mn-cs"/>
              </a:rPr>
              <a:t>Regardless of your preferred teaching style, what you teach, or who you are teaching, having a sound plan is essential to a successful lesson. In this in-service participants will learn how to design lessons using the "Five Kinds of Teacher Thinking."  These five ways of  thinking can guide a teacher in designing a lesson with the objective in mind that supports student mastery.  Participants will gain insight on the quality of one's thinking that directly accounts for the effectiveness of student learning experiences.  Learn how a clear, rigorous, and well articulated objective allows you as the teacher to anchor your assessment in solid ground while weaving non linguistic representation into your daily activities.</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Today when you work in your PLC content groups you will hopefully explore these three questions as a part of you discussions, </a:t>
            </a:r>
          </a:p>
          <a:p>
            <a:r>
              <a:rPr lang="en-US" sz="1200" kern="1200" dirty="0" smtClean="0">
                <a:solidFill>
                  <a:schemeClr val="tx1"/>
                </a:solidFill>
                <a:latin typeface="+mn-lt"/>
                <a:ea typeface="+mn-ea"/>
                <a:cs typeface="+mn-cs"/>
              </a:rPr>
              <a:t>How Do We Support Great Teaching?</a:t>
            </a:r>
          </a:p>
          <a:p>
            <a:r>
              <a:rPr lang="en-US" sz="1200" kern="1200" dirty="0" smtClean="0">
                <a:solidFill>
                  <a:schemeClr val="tx1"/>
                </a:solidFill>
                <a:latin typeface="+mn-lt"/>
                <a:ea typeface="+mn-ea"/>
                <a:cs typeface="+mn-cs"/>
              </a:rPr>
              <a:t>How do we know we have great teaching?</a:t>
            </a:r>
          </a:p>
          <a:p>
            <a:r>
              <a:rPr lang="en-US" sz="1200" kern="1200" dirty="0" smtClean="0">
                <a:solidFill>
                  <a:schemeClr val="tx1"/>
                </a:solidFill>
                <a:latin typeface="+mn-lt"/>
                <a:ea typeface="+mn-ea"/>
                <a:cs typeface="+mn-cs"/>
              </a:rPr>
              <a:t>How do we prepare for great teaching? </a:t>
            </a:r>
          </a:p>
          <a:p>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way that we can prepare for great teaching is to review a instructional model developed from Madeline Hunters work in 1979 by Jon </a:t>
            </a:r>
            <a:r>
              <a:rPr lang="en-US" baseline="0" dirty="0" err="1" smtClean="0"/>
              <a:t>Saphier</a:t>
            </a:r>
            <a:r>
              <a:rPr lang="en-US" baseline="0" dirty="0" smtClean="0"/>
              <a:t>. In chapter 14 of his book entitled The Skillful Teacher Jon </a:t>
            </a:r>
            <a:r>
              <a:rPr lang="en-US" baseline="0" dirty="0" err="1" smtClean="0"/>
              <a:t>Saphier</a:t>
            </a:r>
            <a:r>
              <a:rPr lang="en-US" baseline="0" dirty="0" smtClean="0"/>
              <a:t> provides us with a model of Five Kinds of Teacher Thinking.  </a:t>
            </a:r>
          </a:p>
          <a:p>
            <a:endParaRPr lang="en-US" baseline="0" dirty="0" smtClean="0"/>
          </a:p>
          <a:p>
            <a:r>
              <a:rPr lang="en-US" baseline="0" dirty="0" smtClean="0"/>
              <a:t>As a precursor to this chapter he makes the following statement, “</a:t>
            </a:r>
            <a:r>
              <a:rPr lang="en-US" dirty="0" smtClean="0"/>
              <a:t>Of all the things that are essential to high performing schools, nothing is</a:t>
            </a:r>
            <a:r>
              <a:rPr lang="en-US" baseline="0" dirty="0" smtClean="0"/>
              <a:t> </a:t>
            </a:r>
            <a:r>
              <a:rPr lang="en-US" dirty="0" smtClean="0"/>
              <a:t>more important than the teacher and what that person knows, believes and can</a:t>
            </a:r>
            <a:r>
              <a:rPr lang="en-US" baseline="0" dirty="0" smtClean="0"/>
              <a:t> </a:t>
            </a:r>
            <a:r>
              <a:rPr lang="en-US" dirty="0" smtClean="0"/>
              <a:t>do. A teachers skill makes a difference in student performance, not only in</a:t>
            </a:r>
            <a:r>
              <a:rPr lang="en-US" baseline="0" dirty="0" smtClean="0"/>
              <a:t> </a:t>
            </a:r>
            <a:r>
              <a:rPr lang="en-US" dirty="0" smtClean="0"/>
              <a:t>achievement scores, but also in students sense of fulfillment in school and</a:t>
            </a:r>
            <a:r>
              <a:rPr lang="en-US" baseline="0" dirty="0" smtClean="0"/>
              <a:t> </a:t>
            </a:r>
            <a:r>
              <a:rPr lang="en-US" dirty="0" smtClean="0"/>
              <a:t>their feelings of well-being.</a:t>
            </a:r>
          </a:p>
          <a:p>
            <a:endParaRPr lang="en-US" dirty="0" smtClean="0"/>
          </a:p>
          <a:p>
            <a:r>
              <a:rPr lang="en-US" dirty="0" smtClean="0"/>
              <a:t>So let’s review what Jon </a:t>
            </a:r>
            <a:r>
              <a:rPr lang="en-US" dirty="0" err="1" smtClean="0"/>
              <a:t>Saphier</a:t>
            </a:r>
            <a:r>
              <a:rPr lang="en-US" dirty="0" smtClean="0"/>
              <a:t> says about the five kinds of teacher thinking. </a:t>
            </a:r>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Coverage Thinking answers the question of “What content information or skill is going to be addressed or "covered?"</a:t>
            </a:r>
          </a:p>
          <a:p>
            <a:endParaRPr lang="en-US" dirty="0" smtClean="0"/>
          </a:p>
          <a:p>
            <a:r>
              <a:rPr lang="en-US" dirty="0" smtClean="0"/>
              <a:t>Caveat: While it is important to identify curriculum content, "There is a danger when our planning stops here or when we think of what we are covering as the objective of the lesson…A teacher who confuses coverage with objectives focuses on getting through everything without thinking about student learning…When planning is driven by coverage thinking alone, we tend to do minimal or superficial checking for understanding, less intellectual exploration, and less integration with other learning." (</a:t>
            </a:r>
            <a:r>
              <a:rPr lang="en-US" dirty="0" err="1" smtClean="0"/>
              <a:t>Saphier</a:t>
            </a:r>
            <a:r>
              <a:rPr lang="en-US" dirty="0" smtClean="0"/>
              <a:t> et al, p.373)</a:t>
            </a:r>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 Thinking answers the question of “What will students do to take in information, process it, and internalize it?”</a:t>
            </a:r>
          </a:p>
          <a:p>
            <a:endParaRPr lang="en-US" dirty="0" smtClean="0"/>
          </a:p>
          <a:p>
            <a:r>
              <a:rPr lang="en-US" dirty="0" smtClean="0"/>
              <a:t>Caveat: "When teachers' prime planning concern is about activities, they miss opportunities to underline the critical learning’s, make connections between learning’s for students, and check and evaluate student learning. A teacher thinking in terms of activities is concerned more with what students are doing rather than with what they are learning." (</a:t>
            </a:r>
            <a:r>
              <a:rPr lang="en-US" dirty="0" err="1" smtClean="0"/>
              <a:t>Saphier</a:t>
            </a:r>
            <a:r>
              <a:rPr lang="en-US" dirty="0" smtClean="0"/>
              <a:t> et al, p.373)</a:t>
            </a:r>
          </a:p>
          <a:p>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Involvement thinking means getting all students engaged in the learning experience!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Caveat: It is problematic "if student involvement or engagement becomes the dominant concern without being linked to a clear learning objective…Planning lessons that are engaging for students is important; it is a good thing to do. But student engagement is not enough for learning. Students have to be engaged with activities that are carefully designed to lead to desired learning’s." (</a:t>
            </a:r>
            <a:r>
              <a:rPr lang="en-US" sz="1200" kern="1200" baseline="0" dirty="0" err="1" smtClean="0">
                <a:solidFill>
                  <a:schemeClr val="tx1"/>
                </a:solidFill>
                <a:latin typeface="+mn-lt"/>
                <a:ea typeface="+mn-ea"/>
                <a:cs typeface="+mn-cs"/>
              </a:rPr>
              <a:t>Saphier</a:t>
            </a:r>
            <a:r>
              <a:rPr lang="en-US" sz="1200" kern="1200" baseline="0" dirty="0" smtClean="0">
                <a:solidFill>
                  <a:schemeClr val="tx1"/>
                </a:solidFill>
                <a:latin typeface="+mn-lt"/>
                <a:ea typeface="+mn-ea"/>
                <a:cs typeface="+mn-cs"/>
              </a:rPr>
              <a:t> et al, p.374) </a:t>
            </a:r>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mastery objective is created to state “what” you want the students to learn, and “how” you will know if they learned it.</a:t>
            </a:r>
          </a:p>
          <a:p>
            <a:endParaRPr lang="en-US" dirty="0" smtClean="0"/>
          </a:p>
          <a:p>
            <a:r>
              <a:rPr lang="en-US" dirty="0" smtClean="0"/>
              <a:t>Mastery objectives are appropriate if they can be assessed, either informally or formally.</a:t>
            </a:r>
          </a:p>
          <a:p>
            <a:endParaRPr lang="en-US" dirty="0" smtClean="0"/>
          </a:p>
          <a:p>
            <a:r>
              <a:rPr lang="en-US" dirty="0" smtClean="0"/>
              <a:t>All mastery objectives start with the learner as the subject, “students (teachers, principals, coaches) will be able to…THEN the all-important verb, explain, make, describe, compare, demonstrate (by)…</a:t>
            </a:r>
          </a:p>
          <a:p>
            <a:endParaRPr lang="en-US" dirty="0" smtClean="0"/>
          </a:p>
          <a:p>
            <a:r>
              <a:rPr lang="en-US" dirty="0" smtClean="0"/>
              <a:t>Criteria for success, as, “did you do it good enough.”</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2060"/>
                </a:solidFill>
                <a:latin typeface="Verdana" pitchFamily="34" charset="0"/>
                <a:ea typeface="Verdana" pitchFamily="34" charset="0"/>
                <a:cs typeface="Verdana" pitchFamily="34" charset="0"/>
              </a:rPr>
              <a:t>A Language Objective describes separately </a:t>
            </a:r>
            <a:r>
              <a:rPr lang="en-US" sz="1200" dirty="0" smtClean="0">
                <a:solidFill>
                  <a:srgbClr val="002060"/>
                </a:solidFill>
                <a:latin typeface="Verdana" pitchFamily="34" charset="0"/>
                <a:ea typeface="Verdana" pitchFamily="34" charset="0"/>
                <a:cs typeface="Verdana" pitchFamily="34" charset="0"/>
              </a:rPr>
              <a:t>What language skills will I need to teach for students to be successful?  Reading?  Writing? Listening? Speaking?</a:t>
            </a:r>
            <a:endParaRPr lang="en-US" sz="1200" dirty="0" smtClean="0">
              <a:latin typeface="Verdana" pitchFamily="34" charset="0"/>
              <a:ea typeface="Verdana" pitchFamily="34" charset="0"/>
              <a:cs typeface="Verdana"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89FA56D5-20F7-4A78-8889-B09B0BAF92D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lvl1pPr defTabSz="912813" eaLnBrk="0" hangingPunct="0">
              <a:defRPr sz="800">
                <a:solidFill>
                  <a:schemeClr val="tx1"/>
                </a:solidFill>
                <a:latin typeface="Times New Roman" charset="0"/>
                <a:ea typeface="ＭＳ Ｐゴシック" charset="0"/>
                <a:cs typeface="ＭＳ Ｐゴシック" charset="0"/>
              </a:defRPr>
            </a:lvl1pPr>
            <a:lvl2pPr marL="37931725" indent="-37474525" defTabSz="912813" eaLnBrk="0" hangingPunct="0">
              <a:defRPr sz="800">
                <a:solidFill>
                  <a:schemeClr val="tx1"/>
                </a:solidFill>
                <a:latin typeface="Times New Roman" charset="0"/>
                <a:ea typeface="ＭＳ Ｐゴシック" charset="0"/>
              </a:defRPr>
            </a:lvl2pPr>
            <a:lvl3pPr eaLnBrk="0" hangingPunct="0">
              <a:defRPr sz="800">
                <a:solidFill>
                  <a:schemeClr val="tx1"/>
                </a:solidFill>
                <a:latin typeface="Times New Roman" charset="0"/>
                <a:ea typeface="ＭＳ Ｐゴシック" charset="0"/>
              </a:defRPr>
            </a:lvl3pPr>
            <a:lvl4pPr eaLnBrk="0" hangingPunct="0">
              <a:defRPr sz="800">
                <a:solidFill>
                  <a:schemeClr val="tx1"/>
                </a:solidFill>
                <a:latin typeface="Times New Roman" charset="0"/>
                <a:ea typeface="ＭＳ Ｐゴシック" charset="0"/>
              </a:defRPr>
            </a:lvl4pPr>
            <a:lvl5pPr eaLnBrk="0" hangingPunct="0">
              <a:defRPr sz="800">
                <a:solidFill>
                  <a:schemeClr val="tx1"/>
                </a:solidFill>
                <a:latin typeface="Times New Roman" charset="0"/>
                <a:ea typeface="ＭＳ Ｐゴシック" charset="0"/>
              </a:defRPr>
            </a:lvl5pPr>
            <a:lvl6pPr marL="457200" eaLnBrk="0" fontAlgn="base" hangingPunct="0">
              <a:spcBef>
                <a:spcPct val="0"/>
              </a:spcBef>
              <a:spcAft>
                <a:spcPct val="0"/>
              </a:spcAft>
              <a:defRPr sz="800">
                <a:solidFill>
                  <a:schemeClr val="tx1"/>
                </a:solidFill>
                <a:latin typeface="Times New Roman" charset="0"/>
                <a:ea typeface="ＭＳ Ｐゴシック" charset="0"/>
              </a:defRPr>
            </a:lvl6pPr>
            <a:lvl7pPr marL="914400" eaLnBrk="0" fontAlgn="base" hangingPunct="0">
              <a:spcBef>
                <a:spcPct val="0"/>
              </a:spcBef>
              <a:spcAft>
                <a:spcPct val="0"/>
              </a:spcAft>
              <a:defRPr sz="800">
                <a:solidFill>
                  <a:schemeClr val="tx1"/>
                </a:solidFill>
                <a:latin typeface="Times New Roman" charset="0"/>
                <a:ea typeface="ＭＳ Ｐゴシック" charset="0"/>
              </a:defRPr>
            </a:lvl7pPr>
            <a:lvl8pPr marL="1371600" eaLnBrk="0" fontAlgn="base" hangingPunct="0">
              <a:spcBef>
                <a:spcPct val="0"/>
              </a:spcBef>
              <a:spcAft>
                <a:spcPct val="0"/>
              </a:spcAft>
              <a:defRPr sz="800">
                <a:solidFill>
                  <a:schemeClr val="tx1"/>
                </a:solidFill>
                <a:latin typeface="Times New Roman" charset="0"/>
                <a:ea typeface="ＭＳ Ｐゴシック" charset="0"/>
              </a:defRPr>
            </a:lvl8pPr>
            <a:lvl9pPr marL="1828800" eaLnBrk="0" fontAlgn="base" hangingPunct="0">
              <a:spcBef>
                <a:spcPct val="0"/>
              </a:spcBef>
              <a:spcAft>
                <a:spcPct val="0"/>
              </a:spcAft>
              <a:defRPr sz="800">
                <a:solidFill>
                  <a:schemeClr val="tx1"/>
                </a:solidFill>
                <a:latin typeface="Times New Roman" charset="0"/>
                <a:ea typeface="ＭＳ Ｐゴシック" charset="0"/>
              </a:defRPr>
            </a:lvl9pPr>
          </a:lstStyle>
          <a:p>
            <a:pPr eaLnBrk="1" hangingPunct="1"/>
            <a:fld id="{C4213DE1-83E9-2242-AA79-6735C1FA971F}" type="slidenum">
              <a:rPr lang="en-US" sz="1200"/>
              <a:pPr eaLnBrk="1" hangingPunct="1"/>
              <a:t>9</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eaLnBrk="1" hangingPunct="1"/>
            <a:endParaRPr lang="en-US" dirty="0" smtClean="0">
              <a:latin typeface="Times New Roman" charset="0"/>
              <a:ea typeface="ＭＳ Ｐゴシック" charset="0"/>
              <a:cs typeface="ＭＳ Ｐゴシック" charset="0"/>
            </a:endParaRPr>
          </a:p>
          <a:p>
            <a:pPr eaLnBrk="1" hangingPunct="1">
              <a:buFont typeface="Arial" pitchFamily="34" charset="0"/>
              <a:buChar char="•"/>
            </a:pPr>
            <a:r>
              <a:rPr lang="en-US" dirty="0" smtClean="0">
                <a:latin typeface="Times New Roman" charset="0"/>
                <a:ea typeface="ＭＳ Ｐゴシック" charset="0"/>
                <a:cs typeface="ＭＳ Ｐゴシック" charset="0"/>
              </a:rPr>
              <a:t>Name the skill</a:t>
            </a:r>
          </a:p>
          <a:p>
            <a:pPr eaLnBrk="1" hangingPunct="1">
              <a:buFont typeface="Arial" pitchFamily="34" charset="0"/>
              <a:buChar char="•"/>
            </a:pPr>
            <a:r>
              <a:rPr lang="en-US" dirty="0" smtClean="0">
                <a:latin typeface="Times New Roman" charset="0"/>
                <a:ea typeface="ＭＳ Ｐゴシック" charset="0"/>
                <a:cs typeface="ＭＳ Ｐゴシック" charset="0"/>
              </a:rPr>
              <a:t>Model aloud with steps</a:t>
            </a:r>
          </a:p>
          <a:p>
            <a:pPr eaLnBrk="1" hangingPunct="1">
              <a:buFont typeface="Arial" pitchFamily="34" charset="0"/>
              <a:buChar char="•"/>
            </a:pPr>
            <a:r>
              <a:rPr lang="en-US" dirty="0" smtClean="0">
                <a:latin typeface="Times New Roman" charset="0"/>
                <a:ea typeface="ＭＳ Ｐゴシック" charset="0"/>
                <a:cs typeface="ＭＳ Ｐゴシック" charset="0"/>
              </a:rPr>
              <a:t>Highlighting steps</a:t>
            </a:r>
          </a:p>
          <a:p>
            <a:pPr eaLnBrk="1" hangingPunct="1">
              <a:buFont typeface="Arial" pitchFamily="34" charset="0"/>
              <a:buChar char="•"/>
            </a:pPr>
            <a:r>
              <a:rPr lang="en-US" dirty="0" smtClean="0">
                <a:latin typeface="Times New Roman" charset="0"/>
                <a:ea typeface="ＭＳ Ｐゴシック" charset="0"/>
                <a:cs typeface="ＭＳ Ｐゴシック" charset="0"/>
              </a:rPr>
              <a:t>Giving tips or pointers</a:t>
            </a:r>
          </a:p>
          <a:p>
            <a:pPr eaLnBrk="1" hangingPunct="1">
              <a:buFont typeface="Arial" pitchFamily="34" charset="0"/>
              <a:buChar char="•"/>
            </a:pPr>
            <a:r>
              <a:rPr lang="en-US" dirty="0" smtClean="0">
                <a:latin typeface="Times New Roman" charset="0"/>
                <a:ea typeface="ＭＳ Ｐゴシック" charset="0"/>
                <a:cs typeface="ＭＳ Ｐゴシック" charset="0"/>
              </a:rPr>
              <a:t>Having students practice with feedback</a:t>
            </a:r>
          </a:p>
          <a:p>
            <a:pPr eaLnBrk="1" hangingPunct="1">
              <a:buFont typeface="Arial" pitchFamily="34" charset="0"/>
              <a:buChar char="•"/>
            </a:pPr>
            <a:r>
              <a:rPr lang="en-US" dirty="0" smtClean="0">
                <a:latin typeface="Times New Roman" charset="0"/>
                <a:ea typeface="ＭＳ Ｐゴシック" charset="0"/>
                <a:cs typeface="ＭＳ Ｐゴシック" charset="0"/>
              </a:rPr>
              <a:t>Evaluating how students are doing</a:t>
            </a:r>
          </a:p>
          <a:p>
            <a:pPr eaLnBrk="1" hangingPunct="1"/>
            <a:endParaRPr lang="en-US" dirty="0" smtClean="0">
              <a:latin typeface="Times New Roman" charset="0"/>
              <a:ea typeface="ＭＳ Ｐゴシック" charset="0"/>
              <a:cs typeface="ＭＳ Ｐゴシック" charset="0"/>
            </a:endParaRPr>
          </a:p>
          <a:p>
            <a:pPr eaLnBrk="1" hangingPunct="1"/>
            <a:endParaRPr lang="en-US" dirty="0" smtClean="0">
              <a:latin typeface="Times New Roman" charset="0"/>
              <a:ea typeface="ＭＳ Ｐゴシック" charset="0"/>
              <a:cs typeface="ＭＳ Ｐゴシック" charset="0"/>
            </a:endParaRPr>
          </a:p>
          <a:p>
            <a:pPr eaLnBrk="1" hangingPunct="1"/>
            <a:endParaRPr lang="en-US" dirty="0" smtClean="0">
              <a:latin typeface="Times New Roman" charset="0"/>
              <a:ea typeface="ＭＳ Ｐゴシック" charset="0"/>
              <a:cs typeface="ＭＳ Ｐゴシック" charset="0"/>
            </a:endParaRPr>
          </a:p>
          <a:p>
            <a:pPr eaLnBrk="1" hangingPunct="1"/>
            <a:endParaRPr lang="en-US" dirty="0" smtClean="0">
              <a:latin typeface="Times New Roman" charset="0"/>
              <a:ea typeface="ＭＳ Ｐゴシック" charset="0"/>
              <a:cs typeface="ＭＳ Ｐゴシック" charset="0"/>
            </a:endParaRPr>
          </a:p>
          <a:p>
            <a:pPr eaLnBrk="1" hangingPunct="1"/>
            <a:r>
              <a:rPr lang="en-US" dirty="0" smtClean="0">
                <a:latin typeface="Times New Roman" charset="0"/>
                <a:ea typeface="ＭＳ Ｐゴシック" charset="0"/>
                <a:cs typeface="ＭＳ Ｐゴシック" charset="0"/>
              </a:rPr>
              <a:t>Pages</a:t>
            </a:r>
            <a:r>
              <a:rPr lang="en-US" baseline="0" dirty="0" smtClean="0">
                <a:latin typeface="Times New Roman" charset="0"/>
                <a:ea typeface="ＭＳ Ｐゴシック" charset="0"/>
                <a:cs typeface="ＭＳ Ｐゴシック" charset="0"/>
              </a:rPr>
              <a:t> 58-59. </a:t>
            </a:r>
            <a:endParaRPr lang="en-US"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1881F4-C84D-48BD-B444-40511A4ABA32}" type="datetimeFigureOut">
              <a:rPr lang="en-US" smtClean="0"/>
              <a:pPr/>
              <a:t>7/10/2014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4C3F141-AF75-44DA-AE86-E142BAD30A4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1881F4-C84D-48BD-B444-40511A4ABA32}"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3F141-AF75-44DA-AE86-E142BAD30A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1881F4-C84D-48BD-B444-40511A4ABA32}"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3F141-AF75-44DA-AE86-E142BAD30A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1881F4-C84D-48BD-B444-40511A4ABA32}"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3F141-AF75-44DA-AE86-E142BAD30A4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1881F4-C84D-48BD-B444-40511A4ABA32}" type="datetimeFigureOut">
              <a:rPr lang="en-US" smtClean="0"/>
              <a:pPr/>
              <a:t>7/10/2014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4C3F141-AF75-44DA-AE86-E142BAD30A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1881F4-C84D-48BD-B444-40511A4ABA32}"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3F141-AF75-44DA-AE86-E142BAD30A4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1881F4-C84D-48BD-B444-40511A4ABA32}" type="datetimeFigureOut">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C3F141-AF75-44DA-AE86-E142BAD30A4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1881F4-C84D-48BD-B444-40511A4ABA32}" type="datetimeFigureOut">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C3F141-AF75-44DA-AE86-E142BAD30A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1F4-C84D-48BD-B444-40511A4ABA32}" type="datetimeFigureOut">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C3F141-AF75-44DA-AE86-E142BAD30A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1881F4-C84D-48BD-B444-40511A4ABA32}"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3F141-AF75-44DA-AE86-E142BAD30A4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1881F4-C84D-48BD-B444-40511A4ABA32}" type="datetimeFigureOut">
              <a:rPr lang="en-US" smtClean="0"/>
              <a:pPr/>
              <a:t>7/10/2014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4C3F141-AF75-44DA-AE86-E142BAD30A4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11881F4-C84D-48BD-B444-40511A4ABA32}" type="datetimeFigureOut">
              <a:rPr lang="en-US" smtClean="0"/>
              <a:pPr/>
              <a:t>7/10/2014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4C3F141-AF75-44DA-AE86-E142BAD30A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dodgecitymiddleschool.pbworks.com/w/page/55762188/Five%20Kinds%20of%20Teacher%20Thinkin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hyperlink" Target="https://dodgecitymiddleschool.pbworks.com/f/DEFINING%20COVERAGE%20THINKING.pdf?ld=1"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hyperlink" Target="https://dodgecitymiddleschool.pbworks.com/f/DEFINING%20ACTIVITY%20THINKING.pdf?ld=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hyperlink" Target="https://dodgecitymiddleschool.pbworks.com/f/Involvement%20Thinking.pdf?ld=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hyperlink" Target="http://portal.sliderocket.com/BZUMV/4DD372EE-6F78-44D0-8DB6-06D41F6406D1"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4114800"/>
            <a:ext cx="6400800" cy="1600200"/>
          </a:xfrm>
        </p:spPr>
        <p:txBody>
          <a:bodyPr>
            <a:normAutofit/>
          </a:bodyPr>
          <a:lstStyle/>
          <a:p>
            <a:r>
              <a:rPr lang="en-US" sz="4400" b="1" dirty="0" smtClean="0">
                <a:solidFill>
                  <a:schemeClr val="accent1">
                    <a:lumMod val="50000"/>
                  </a:schemeClr>
                </a:solidFill>
              </a:rPr>
              <a:t>What Does Great Teaching Look Like?</a:t>
            </a:r>
            <a:endParaRPr lang="en-US" sz="4400" b="1" dirty="0">
              <a:solidFill>
                <a:schemeClr val="accent1">
                  <a:lumMod val="50000"/>
                </a:schemeClr>
              </a:solidFill>
            </a:endParaRPr>
          </a:p>
        </p:txBody>
      </p:sp>
      <p:sp>
        <p:nvSpPr>
          <p:cNvPr id="3" name="Title 2"/>
          <p:cNvSpPr>
            <a:spLocks noGrp="1"/>
          </p:cNvSpPr>
          <p:nvPr>
            <p:ph type="ctrTitle"/>
          </p:nvPr>
        </p:nvSpPr>
        <p:spPr>
          <a:xfrm>
            <a:off x="457200" y="1505930"/>
            <a:ext cx="8229600" cy="1465870"/>
          </a:xfrm>
        </p:spPr>
        <p:txBody>
          <a:bodyPr>
            <a:normAutofit fontScale="90000"/>
          </a:bodyPr>
          <a:lstStyle/>
          <a:p>
            <a:r>
              <a:rPr lang="en-US" dirty="0" smtClean="0"/>
              <a:t>Professional Learning Communities</a:t>
            </a:r>
            <a:br>
              <a:rPr lang="en-US" dirty="0" smtClean="0"/>
            </a:br>
            <a:r>
              <a:rPr lang="en-US" dirty="0" smtClean="0"/>
              <a:t>USD #443</a:t>
            </a:r>
            <a:br>
              <a:rPr lang="en-US" dirty="0" smtClean="0"/>
            </a:br>
            <a:r>
              <a:rPr lang="en-US" dirty="0" smtClean="0"/>
              <a:t>Secondary Schools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3810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solidFill>
                  <a:schemeClr val="tx1"/>
                </a:solidFill>
                <a:latin typeface="Verdana" pitchFamily="34" charset="0"/>
                <a:ea typeface="Verdana" pitchFamily="34" charset="0"/>
                <a:cs typeface="Verdana" pitchFamily="34" charset="0"/>
              </a:rPr>
              <a:t>Checking For Understanding</a:t>
            </a:r>
            <a:endParaRPr lang="en-US" dirty="0">
              <a:solidFill>
                <a:schemeClr val="tx1"/>
              </a:solidFill>
              <a:latin typeface="Verdana" pitchFamily="34" charset="0"/>
              <a:ea typeface="Verdana" pitchFamily="34" charset="0"/>
              <a:cs typeface="Verdana" pitchFamily="34" charset="0"/>
            </a:endParaRPr>
          </a:p>
        </p:txBody>
      </p:sp>
      <p:sp>
        <p:nvSpPr>
          <p:cNvPr id="3" name="Content Placeholder 2"/>
          <p:cNvSpPr>
            <a:spLocks noGrp="1"/>
          </p:cNvSpPr>
          <p:nvPr>
            <p:ph sz="quarter" idx="1"/>
          </p:nvPr>
        </p:nvSpPr>
        <p:spPr>
          <a:xfrm>
            <a:off x="609600" y="2514600"/>
            <a:ext cx="7772400" cy="3276600"/>
          </a:xfrm>
        </p:spPr>
        <p:txBody>
          <a:bodyPr>
            <a:normAutofit fontScale="92500" lnSpcReduction="10000"/>
          </a:bodyPr>
          <a:lstStyle/>
          <a:p>
            <a:pPr marL="514350" indent="-514350">
              <a:buFont typeface="+mj-lt"/>
              <a:buAutoNum type="arabicParenR"/>
            </a:pPr>
            <a:r>
              <a:rPr lang="en-US" sz="3200" dirty="0" smtClean="0">
                <a:solidFill>
                  <a:schemeClr val="accent1">
                    <a:lumMod val="50000"/>
                  </a:schemeClr>
                </a:solidFill>
                <a:latin typeface="Verdana" pitchFamily="34" charset="0"/>
                <a:ea typeface="Verdana" pitchFamily="34" charset="0"/>
                <a:cs typeface="Verdana" pitchFamily="34" charset="0"/>
              </a:rPr>
              <a:t>Form groups of 3 - 4</a:t>
            </a:r>
          </a:p>
          <a:p>
            <a:pPr marL="514350" indent="-514350">
              <a:buFont typeface="+mj-lt"/>
              <a:buAutoNum type="arabicParenR"/>
            </a:pPr>
            <a:r>
              <a:rPr lang="en-US" sz="3200" dirty="0" smtClean="0">
                <a:solidFill>
                  <a:schemeClr val="accent1">
                    <a:lumMod val="50000"/>
                  </a:schemeClr>
                </a:solidFill>
                <a:latin typeface="Verdana" pitchFamily="34" charset="0"/>
                <a:ea typeface="Verdana" pitchFamily="34" charset="0"/>
                <a:cs typeface="Verdana" pitchFamily="34" charset="0"/>
              </a:rPr>
              <a:t>Distribute one set of the Task Strips per group.</a:t>
            </a:r>
          </a:p>
          <a:p>
            <a:pPr marL="514350" indent="-514350">
              <a:buFont typeface="+mj-lt"/>
              <a:buAutoNum type="arabicParenR"/>
            </a:pPr>
            <a:r>
              <a:rPr lang="en-US" sz="3200" dirty="0" smtClean="0">
                <a:solidFill>
                  <a:schemeClr val="accent1">
                    <a:lumMod val="50000"/>
                  </a:schemeClr>
                </a:solidFill>
                <a:latin typeface="Verdana" pitchFamily="34" charset="0"/>
                <a:ea typeface="Verdana" pitchFamily="34" charset="0"/>
                <a:cs typeface="Verdana" pitchFamily="34" charset="0"/>
              </a:rPr>
              <a:t>As a group, categorize each strip under the headings of the “Five Types of Teacher Thinking”.</a:t>
            </a:r>
          </a:p>
          <a:p>
            <a:pPr marL="514350" indent="-514350">
              <a:buFont typeface="+mj-lt"/>
              <a:buAutoNum type="arabicParenR"/>
            </a:pPr>
            <a:r>
              <a:rPr lang="en-US" sz="3200" dirty="0" smtClean="0">
                <a:solidFill>
                  <a:schemeClr val="accent1">
                    <a:lumMod val="50000"/>
                  </a:schemeClr>
                </a:solidFill>
                <a:latin typeface="Verdana" pitchFamily="34" charset="0"/>
                <a:ea typeface="Verdana" pitchFamily="34" charset="0"/>
                <a:cs typeface="Verdana" pitchFamily="34" charset="0"/>
              </a:rPr>
              <a:t>Discuss and justify your thinking.</a:t>
            </a:r>
            <a:endParaRPr lang="en-US" sz="3200" dirty="0">
              <a:solidFill>
                <a:schemeClr val="accent1">
                  <a:lumMod val="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3631763"/>
          </a:xfrm>
          <a:prstGeom prst="rect">
            <a:avLst/>
          </a:prstGeom>
          <a:noFill/>
        </p:spPr>
        <p:txBody>
          <a:bodyPr wrap="square" rtlCol="0">
            <a:spAutoFit/>
          </a:bodyPr>
          <a:lstStyle/>
          <a:p>
            <a:r>
              <a:rPr lang="en-US" sz="3200" dirty="0" smtClean="0">
                <a:latin typeface="Verdana" pitchFamily="34" charset="0"/>
                <a:ea typeface="Verdana" pitchFamily="34" charset="0"/>
                <a:cs typeface="Verdana" pitchFamily="34" charset="0"/>
              </a:rPr>
              <a:t>Coverage Thinking</a:t>
            </a:r>
          </a:p>
          <a:p>
            <a:pPr>
              <a:buFont typeface="Arial" pitchFamily="34" charset="0"/>
              <a:buChar char="•"/>
            </a:pPr>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Unit 2, Standard AI.A-SEE3</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Adding fractions with unlike denominators</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Read Chapter 3 of “Hercules”</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Writing a research paper</a:t>
            </a:r>
          </a:p>
          <a:p>
            <a:endParaRPr lang="en-US" dirty="0" smtClean="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12899"/>
            <a:ext cx="7848600" cy="4278094"/>
          </a:xfrm>
          <a:prstGeom prst="rect">
            <a:avLst/>
          </a:prstGeom>
        </p:spPr>
        <p:txBody>
          <a:bodyPr wrap="square">
            <a:spAutoFit/>
          </a:bodyPr>
          <a:lstStyle/>
          <a:p>
            <a:r>
              <a:rPr lang="en-US" sz="2800" dirty="0" smtClean="0">
                <a:latin typeface="Verdana" pitchFamily="34" charset="0"/>
                <a:ea typeface="Verdana" pitchFamily="34" charset="0"/>
                <a:cs typeface="Verdana" pitchFamily="34" charset="0"/>
              </a:rPr>
              <a:t>Mastery Thinking</a:t>
            </a:r>
          </a:p>
          <a:p>
            <a:endParaRPr lang="en-US" sz="2800"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I will demonstrate an understanding of the water cycle by illustrating the stages.</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Students will demonstrate an understanding of adding fractions with unlike denominators by writing the steps involved in a “ticket out.”</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The student understand the elements of a proper sit up by modeling a correct sit up.</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The student will demonstrate they understand the characteristics of a dotted quarter note by correctly describing them to a partner.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5509200"/>
          </a:xfrm>
          <a:prstGeom prst="rect">
            <a:avLst/>
          </a:prstGeom>
        </p:spPr>
        <p:txBody>
          <a:bodyPr wrap="square">
            <a:spAutoFit/>
          </a:bodyPr>
          <a:lstStyle/>
          <a:p>
            <a:r>
              <a:rPr lang="en-US" sz="2800" dirty="0" smtClean="0">
                <a:latin typeface="Verdana" pitchFamily="34" charset="0"/>
                <a:ea typeface="Verdana" pitchFamily="34" charset="0"/>
                <a:cs typeface="Verdana" pitchFamily="34" charset="0"/>
              </a:rPr>
              <a:t>Involvement Thinking</a:t>
            </a:r>
          </a:p>
          <a:p>
            <a:pPr>
              <a:buFont typeface="Arial" pitchFamily="34" charset="0"/>
              <a:buChar char="•"/>
            </a:pPr>
            <a:r>
              <a:rPr lang="en-US" dirty="0" smtClean="0">
                <a:latin typeface="Verdana" pitchFamily="34" charset="0"/>
                <a:ea typeface="Verdana" pitchFamily="34" charset="0"/>
                <a:cs typeface="Verdana" pitchFamily="34" charset="0"/>
              </a:rPr>
              <a:t>  Start a class discussion with the question, “Can the earth survive without water?”  </a:t>
            </a:r>
          </a:p>
          <a:p>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Begin the class with the joke – “A middle school student walks into a pizza parlor to pick up their pizza.  The employee ask if he wants it cut in fourths or sixths?  The middle </a:t>
            </a:r>
            <a:r>
              <a:rPr lang="en-US" dirty="0" err="1" smtClean="0">
                <a:latin typeface="Verdana" pitchFamily="34" charset="0"/>
                <a:ea typeface="Verdana" pitchFamily="34" charset="0"/>
                <a:cs typeface="Verdana" pitchFamily="34" charset="0"/>
              </a:rPr>
              <a:t>schooler</a:t>
            </a:r>
            <a:r>
              <a:rPr lang="en-US" dirty="0" smtClean="0">
                <a:latin typeface="Verdana" pitchFamily="34" charset="0"/>
                <a:ea typeface="Verdana" pitchFamily="34" charset="0"/>
                <a:cs typeface="Verdana" pitchFamily="34" charset="0"/>
              </a:rPr>
              <a:t> replies ‘Please cut it in fourths, I’m not that hungry!’”</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Begin the class with cartoon/video of a character doing an improper sit up.</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Begin the class with a cartoon </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endParaRPr lang="en-US" dirty="0" smtClean="0">
              <a:latin typeface="Verdana" pitchFamily="34" charset="0"/>
              <a:ea typeface="Verdana" pitchFamily="34" charset="0"/>
              <a:cs typeface="Verdana" pitchFamily="34" charset="0"/>
            </a:endParaRPr>
          </a:p>
        </p:txBody>
      </p:sp>
      <p:pic>
        <p:nvPicPr>
          <p:cNvPr id="2050" name="Picture 2" descr="C:\Users\austin_bonnie\AppData\Local\Microsoft\Windows\Temporary Internet Files\Content.Outlook\CBWL0SPH\photo (2).JPG"/>
          <p:cNvPicPr>
            <a:picLocks noChangeAspect="1" noChangeArrowheads="1"/>
          </p:cNvPicPr>
          <p:nvPr/>
        </p:nvPicPr>
        <p:blipFill>
          <a:blip r:embed="rId2" cstate="print"/>
          <a:srcRect/>
          <a:stretch>
            <a:fillRect/>
          </a:stretch>
        </p:blipFill>
        <p:spPr bwMode="auto">
          <a:xfrm>
            <a:off x="1524000" y="3352800"/>
            <a:ext cx="1371600" cy="1311135"/>
          </a:xfrm>
          <a:prstGeom prst="rect">
            <a:avLst/>
          </a:prstGeom>
          <a:noFill/>
        </p:spPr>
      </p:pic>
      <p:pic>
        <p:nvPicPr>
          <p:cNvPr id="2051" name="Picture 3" descr="C:\Users\austin_bonnie\AppData\Local\Microsoft\Windows\Temporary Internet Files\Content.Outlook\CBWL0SPH\photo (3).JPG"/>
          <p:cNvPicPr>
            <a:picLocks noChangeAspect="1" noChangeArrowheads="1"/>
          </p:cNvPicPr>
          <p:nvPr/>
        </p:nvPicPr>
        <p:blipFill>
          <a:blip r:embed="rId3" cstate="print"/>
          <a:srcRect/>
          <a:stretch>
            <a:fillRect/>
          </a:stretch>
        </p:blipFill>
        <p:spPr bwMode="auto">
          <a:xfrm>
            <a:off x="1524000" y="5257800"/>
            <a:ext cx="1295400" cy="120472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50783"/>
            <a:ext cx="7772400" cy="4124206"/>
          </a:xfrm>
          <a:prstGeom prst="rect">
            <a:avLst/>
          </a:prstGeom>
          <a:noFill/>
        </p:spPr>
        <p:txBody>
          <a:bodyPr wrap="square" rtlCol="0">
            <a:spAutoFit/>
          </a:bodyPr>
          <a:lstStyle/>
          <a:p>
            <a:r>
              <a:rPr lang="en-US" sz="3200" dirty="0" smtClean="0">
                <a:latin typeface="Verdana" pitchFamily="34" charset="0"/>
                <a:ea typeface="Verdana" pitchFamily="34" charset="0"/>
                <a:cs typeface="Verdana" pitchFamily="34" charset="0"/>
              </a:rPr>
              <a:t>Activity Thinking</a:t>
            </a:r>
          </a:p>
          <a:p>
            <a:endParaRPr lang="en-US" sz="3200"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Have students create a diagram using a graphic organizer of the water cycle, listing the components of each stage.</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Have students work example problems on their white boards and go over the solutions as a class.</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Divide students into pairs and practice the steps of a proper sit up.</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Have students clap the rhythm of the dotted quarter note pattern.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772400" cy="3631763"/>
          </a:xfrm>
          <a:prstGeom prst="rect">
            <a:avLst/>
          </a:prstGeom>
          <a:noFill/>
        </p:spPr>
        <p:txBody>
          <a:bodyPr wrap="square" rtlCol="0">
            <a:spAutoFit/>
          </a:bodyPr>
          <a:lstStyle/>
          <a:p>
            <a:r>
              <a:rPr lang="en-US" sz="3200" dirty="0" smtClean="0">
                <a:latin typeface="Verdana" pitchFamily="34" charset="0"/>
                <a:ea typeface="Verdana" pitchFamily="34" charset="0"/>
                <a:cs typeface="Verdana" pitchFamily="34" charset="0"/>
              </a:rPr>
              <a:t>Think about Thinking</a:t>
            </a:r>
          </a:p>
          <a:p>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Point out that students will need to compare and contrast the qualities of a good sit up vs. a poor sit up.</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Remind students they will need to take the steps of problem solving to complete the task.</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Instruct students how to justify their answers .</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Point out that students will categorize the examples.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286000" y="228600"/>
            <a:ext cx="4438650" cy="43434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381000" y="685800"/>
            <a:ext cx="1828800" cy="4450715"/>
          </a:xfrm>
          <a:prstGeom prst="rect">
            <a:avLst/>
          </a:prstGeom>
          <a:noFill/>
          <a:ln w="9525">
            <a:noFill/>
            <a:miter lim="800000"/>
            <a:headEnd/>
            <a:tailEnd/>
          </a:ln>
        </p:spPr>
      </p:pic>
      <p:sp>
        <p:nvSpPr>
          <p:cNvPr id="4" name="TextBox 3"/>
          <p:cNvSpPr txBox="1"/>
          <p:nvPr/>
        </p:nvSpPr>
        <p:spPr>
          <a:xfrm>
            <a:off x="762000" y="2895600"/>
            <a:ext cx="1066800" cy="600164"/>
          </a:xfrm>
          <a:prstGeom prst="rect">
            <a:avLst/>
          </a:prstGeom>
          <a:noFill/>
        </p:spPr>
        <p:txBody>
          <a:bodyPr wrap="square" rtlCol="0">
            <a:spAutoFit/>
          </a:bodyPr>
          <a:lstStyle/>
          <a:p>
            <a:pPr>
              <a:buFont typeface="Arial" pitchFamily="34" charset="0"/>
              <a:buChar char="•"/>
            </a:pPr>
            <a:r>
              <a:rPr lang="en-US" sz="1100" dirty="0" smtClean="0">
                <a:latin typeface="Verdana" pitchFamily="34" charset="0"/>
                <a:ea typeface="Verdana" pitchFamily="34" charset="0"/>
                <a:cs typeface="Verdana" pitchFamily="34" charset="0"/>
              </a:rPr>
              <a:t>  Five Kinds of Teacher Thinking</a:t>
            </a:r>
            <a:endParaRPr lang="en-US" sz="11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evel 4"/>
          <p:cNvSpPr/>
          <p:nvPr/>
        </p:nvSpPr>
        <p:spPr>
          <a:xfrm>
            <a:off x="5181600" y="1600200"/>
            <a:ext cx="3505200" cy="3352800"/>
          </a:xfrm>
          <a:prstGeom prst="beve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562600" y="2057400"/>
            <a:ext cx="2743200" cy="2554545"/>
          </a:xfrm>
          <a:prstGeom prst="rect">
            <a:avLst/>
          </a:prstGeom>
          <a:noFill/>
        </p:spPr>
        <p:txBody>
          <a:bodyPr wrap="square" rtlCol="0">
            <a:spAutoFit/>
          </a:bodyPr>
          <a:lstStyle/>
          <a:p>
            <a:pPr algn="ctr"/>
            <a:r>
              <a:rPr lang="en-US" sz="3200" dirty="0" smtClean="0">
                <a:solidFill>
                  <a:schemeClr val="bg1"/>
                </a:solidFill>
              </a:rPr>
              <a:t>Thank You</a:t>
            </a:r>
          </a:p>
          <a:p>
            <a:pPr algn="ctr"/>
            <a:r>
              <a:rPr lang="en-US" sz="3200" dirty="0" smtClean="0">
                <a:solidFill>
                  <a:schemeClr val="bg1"/>
                </a:solidFill>
              </a:rPr>
              <a:t>For</a:t>
            </a:r>
          </a:p>
          <a:p>
            <a:pPr algn="ctr"/>
            <a:r>
              <a:rPr lang="en-US" sz="3200" dirty="0" smtClean="0">
                <a:solidFill>
                  <a:schemeClr val="bg1"/>
                </a:solidFill>
              </a:rPr>
              <a:t>Doing Your Best</a:t>
            </a:r>
          </a:p>
          <a:p>
            <a:pPr algn="ctr"/>
            <a:r>
              <a:rPr lang="en-US" sz="3200" dirty="0" smtClean="0">
                <a:solidFill>
                  <a:schemeClr val="bg1"/>
                </a:solidFill>
              </a:rPr>
              <a:t>For </a:t>
            </a:r>
          </a:p>
          <a:p>
            <a:pPr algn="ctr"/>
            <a:r>
              <a:rPr lang="en-US" sz="3200" dirty="0" smtClean="0">
                <a:solidFill>
                  <a:schemeClr val="bg1"/>
                </a:solidFill>
              </a:rPr>
              <a:t>Our Students!</a:t>
            </a:r>
            <a:endParaRPr lang="en-US" sz="3200"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609600" y="609600"/>
            <a:ext cx="3886200" cy="561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124200"/>
          </a:xfrm>
        </p:spPr>
        <p:txBody>
          <a:bodyPr>
            <a:noAutofit/>
          </a:bodyPr>
          <a:lstStyle/>
          <a:p>
            <a:r>
              <a:rPr lang="en-US" sz="3600" b="1" dirty="0" smtClean="0">
                <a:solidFill>
                  <a:schemeClr val="accent1">
                    <a:lumMod val="50000"/>
                  </a:schemeClr>
                </a:solidFill>
              </a:rPr>
              <a:t>Teachers will demonstrate their understanding of the 5 Kinds of Teacher Thinking by applying their knowledge in a group activity.</a:t>
            </a:r>
            <a:endParaRPr lang="en-US" sz="3600" dirty="0">
              <a:solidFill>
                <a:schemeClr val="accent1">
                  <a:lumMod val="50000"/>
                </a:schemeClr>
              </a:solidFill>
            </a:endParaRPr>
          </a:p>
        </p:txBody>
      </p:sp>
      <p:sp>
        <p:nvSpPr>
          <p:cNvPr id="2" name="Title 1"/>
          <p:cNvSpPr>
            <a:spLocks noGrp="1"/>
          </p:cNvSpPr>
          <p:nvPr>
            <p:ph type="ctrTitle"/>
          </p:nvPr>
        </p:nvSpPr>
        <p:spPr/>
        <p:txBody>
          <a:bodyPr/>
          <a:lstStyle/>
          <a:p>
            <a:r>
              <a:rPr lang="en-US" dirty="0" smtClean="0"/>
              <a:t>Mastery Objective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cstate="print"/>
          <a:srcRect/>
          <a:stretch>
            <a:fillRect/>
          </a:stretch>
        </p:blipFill>
        <p:spPr bwMode="auto">
          <a:xfrm>
            <a:off x="2286000" y="228600"/>
            <a:ext cx="4438650" cy="4343400"/>
          </a:xfrm>
          <a:prstGeom prst="rect">
            <a:avLst/>
          </a:prstGeom>
          <a:noFill/>
          <a:ln w="9525">
            <a:noFill/>
            <a:miter lim="800000"/>
            <a:headEnd/>
            <a:tailEnd/>
          </a:ln>
        </p:spPr>
      </p:pic>
      <p:pic>
        <p:nvPicPr>
          <p:cNvPr id="4" name="Picture 3"/>
          <p:cNvPicPr/>
          <p:nvPr/>
        </p:nvPicPr>
        <p:blipFill>
          <a:blip r:embed="rId4" cstate="print"/>
          <a:srcRect/>
          <a:stretch>
            <a:fillRect/>
          </a:stretch>
        </p:blipFill>
        <p:spPr bwMode="auto">
          <a:xfrm>
            <a:off x="381000" y="685800"/>
            <a:ext cx="1828800" cy="4450715"/>
          </a:xfrm>
          <a:prstGeom prst="rect">
            <a:avLst/>
          </a:prstGeom>
          <a:noFill/>
          <a:ln w="9525">
            <a:noFill/>
            <a:miter lim="800000"/>
            <a:headEnd/>
            <a:tailEnd/>
          </a:ln>
        </p:spPr>
      </p:pic>
      <p:pic>
        <p:nvPicPr>
          <p:cNvPr id="5" name="Picture 4"/>
          <p:cNvPicPr/>
          <p:nvPr/>
        </p:nvPicPr>
        <p:blipFill>
          <a:blip r:embed="rId5" cstate="print"/>
          <a:srcRect/>
          <a:stretch>
            <a:fillRect/>
          </a:stretch>
        </p:blipFill>
        <p:spPr bwMode="auto">
          <a:xfrm>
            <a:off x="7010400" y="609600"/>
            <a:ext cx="1752600" cy="4419600"/>
          </a:xfrm>
          <a:prstGeom prst="rect">
            <a:avLst/>
          </a:prstGeom>
          <a:noFill/>
          <a:ln w="9525">
            <a:noFill/>
            <a:miter lim="800000"/>
            <a:headEnd/>
            <a:tailEnd/>
          </a:ln>
        </p:spPr>
      </p:pic>
      <p:pic>
        <p:nvPicPr>
          <p:cNvPr id="6" name="Picture 5"/>
          <p:cNvPicPr/>
          <p:nvPr/>
        </p:nvPicPr>
        <p:blipFill>
          <a:blip r:embed="rId6" cstate="print"/>
          <a:srcRect/>
          <a:stretch>
            <a:fillRect/>
          </a:stretch>
        </p:blipFill>
        <p:spPr bwMode="auto">
          <a:xfrm>
            <a:off x="2743200" y="4724400"/>
            <a:ext cx="3352800" cy="1748155"/>
          </a:xfrm>
          <a:prstGeom prst="rect">
            <a:avLst/>
          </a:prstGeom>
          <a:noFill/>
          <a:ln w="9525">
            <a:noFill/>
            <a:miter lim="800000"/>
            <a:headEnd/>
            <a:tailEnd/>
          </a:ln>
        </p:spPr>
      </p:pic>
      <p:pic>
        <p:nvPicPr>
          <p:cNvPr id="8" name="Picture 7"/>
          <p:cNvPicPr/>
          <p:nvPr/>
        </p:nvPicPr>
        <p:blipFill>
          <a:blip r:embed="rId7" cstate="print"/>
          <a:srcRect/>
          <a:stretch>
            <a:fillRect/>
          </a:stretch>
        </p:blipFill>
        <p:spPr bwMode="auto">
          <a:xfrm>
            <a:off x="1295400" y="5334000"/>
            <a:ext cx="990600" cy="739775"/>
          </a:xfrm>
          <a:prstGeom prst="rect">
            <a:avLst/>
          </a:prstGeom>
          <a:noFill/>
          <a:ln w="9525">
            <a:noFill/>
            <a:miter lim="800000"/>
            <a:headEnd/>
            <a:tailEnd/>
          </a:ln>
        </p:spPr>
      </p:pic>
      <p:pic>
        <p:nvPicPr>
          <p:cNvPr id="9" name="Picture 8"/>
          <p:cNvPicPr/>
          <p:nvPr/>
        </p:nvPicPr>
        <p:blipFill>
          <a:blip r:embed="rId8" cstate="print"/>
          <a:srcRect/>
          <a:stretch>
            <a:fillRect/>
          </a:stretch>
        </p:blipFill>
        <p:spPr bwMode="auto">
          <a:xfrm>
            <a:off x="7086600" y="5410200"/>
            <a:ext cx="1066800" cy="717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nodeType="clickEffect">
                                  <p:stCondLst>
                                    <p:cond delay="0"/>
                                  </p:stCondLst>
                                  <p:childTnLst>
                                    <p:anim calcmode="lin" valueType="num">
                                      <p:cBhvr additive="base">
                                        <p:cTn id="32" dur="500"/>
                                        <p:tgtEl>
                                          <p:spTgt spid="8"/>
                                        </p:tgtEl>
                                        <p:attrNameLst>
                                          <p:attrName>ppt_x</p:attrName>
                                        </p:attrNameLst>
                                      </p:cBhvr>
                                      <p:tavLst>
                                        <p:tav tm="0">
                                          <p:val>
                                            <p:strVal val="ppt_x"/>
                                          </p:val>
                                        </p:tav>
                                        <p:tav tm="100000">
                                          <p:val>
                                            <p:strVal val="ppt_x"/>
                                          </p:val>
                                        </p:tav>
                                      </p:tavLst>
                                    </p:anim>
                                    <p:anim calcmode="lin" valueType="num">
                                      <p:cBhvr additive="base">
                                        <p:cTn id="33" dur="500"/>
                                        <p:tgtEl>
                                          <p:spTgt spid="8"/>
                                        </p:tgtEl>
                                        <p:attrNameLst>
                                          <p:attrName>ppt_y</p:attrName>
                                        </p:attrNameLst>
                                      </p:cBhvr>
                                      <p:tavLst>
                                        <p:tav tm="0">
                                          <p:val>
                                            <p:strVal val="ppt_y"/>
                                          </p:val>
                                        </p:tav>
                                        <p:tav tm="100000">
                                          <p:val>
                                            <p:strVal val="1+ppt_h/2"/>
                                          </p:val>
                                        </p:tav>
                                      </p:tavLst>
                                    </p:anim>
                                    <p:set>
                                      <p:cBhvr>
                                        <p:cTn id="34" dur="1" fill="hold">
                                          <p:stCondLst>
                                            <p:cond delay="499"/>
                                          </p:stCondLst>
                                        </p:cTn>
                                        <p:tgtEl>
                                          <p:spTgt spid="8"/>
                                        </p:tgtEl>
                                        <p:attrNameLst>
                                          <p:attrName>style.visibility</p:attrName>
                                        </p:attrNameLst>
                                      </p:cBhvr>
                                      <p:to>
                                        <p:strVal val="hidden"/>
                                      </p:to>
                                    </p:set>
                                  </p:childTnLst>
                                </p:cTn>
                              </p:par>
                              <p:par>
                                <p:cTn id="35" presetID="2" presetClass="exit" presetSubtype="4" fill="hold" nodeType="with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par>
                                <p:cTn id="39" presetID="2" presetClass="exit" presetSubtype="4" fill="hold" nodeType="withEffect">
                                  <p:stCondLst>
                                    <p:cond delay="0"/>
                                  </p:stCondLst>
                                  <p:childTnLst>
                                    <p:anim calcmode="lin" valueType="num">
                                      <p:cBhvr additive="base">
                                        <p:cTn id="40" dur="500"/>
                                        <p:tgtEl>
                                          <p:spTgt spid="9"/>
                                        </p:tgtEl>
                                        <p:attrNameLst>
                                          <p:attrName>ppt_x</p:attrName>
                                        </p:attrNameLst>
                                      </p:cBhvr>
                                      <p:tavLst>
                                        <p:tav tm="0">
                                          <p:val>
                                            <p:strVal val="ppt_x"/>
                                          </p:val>
                                        </p:tav>
                                        <p:tav tm="100000">
                                          <p:val>
                                            <p:strVal val="ppt_x"/>
                                          </p:val>
                                        </p:tav>
                                      </p:tavLst>
                                    </p:anim>
                                    <p:anim calcmode="lin" valueType="num">
                                      <p:cBhvr additive="base">
                                        <p:cTn id="41" dur="500"/>
                                        <p:tgtEl>
                                          <p:spTgt spid="9"/>
                                        </p:tgtEl>
                                        <p:attrNameLst>
                                          <p:attrName>ppt_y</p:attrName>
                                        </p:attrNameLst>
                                      </p:cBhvr>
                                      <p:tavLst>
                                        <p:tav tm="0">
                                          <p:val>
                                            <p:strVal val="ppt_y"/>
                                          </p:val>
                                        </p:tav>
                                        <p:tav tm="100000">
                                          <p:val>
                                            <p:strVal val="1+ppt_h/2"/>
                                          </p:val>
                                        </p:tav>
                                      </p:tavLst>
                                    </p:anim>
                                    <p:set>
                                      <p:cBhvr>
                                        <p:cTn id="42" dur="1" fill="hold">
                                          <p:stCondLst>
                                            <p:cond delay="4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nodeType="clickEffect">
                                  <p:stCondLst>
                                    <p:cond delay="0"/>
                                  </p:stCondLst>
                                  <p:childTnLst>
                                    <p:anim calcmode="lin" valueType="num">
                                      <p:cBhvr additive="base">
                                        <p:cTn id="46" dur="500"/>
                                        <p:tgtEl>
                                          <p:spTgt spid="5"/>
                                        </p:tgtEl>
                                        <p:attrNameLst>
                                          <p:attrName>ppt_x</p:attrName>
                                        </p:attrNameLst>
                                      </p:cBhvr>
                                      <p:tavLst>
                                        <p:tav tm="0">
                                          <p:val>
                                            <p:strVal val="ppt_x"/>
                                          </p:val>
                                        </p:tav>
                                        <p:tav tm="100000">
                                          <p:val>
                                            <p:strVal val="ppt_x"/>
                                          </p:val>
                                        </p:tav>
                                      </p:tavLst>
                                    </p:anim>
                                    <p:anim calcmode="lin" valueType="num">
                                      <p:cBhvr additive="base">
                                        <p:cTn id="47" dur="500"/>
                                        <p:tgtEl>
                                          <p:spTgt spid="5"/>
                                        </p:tgtEl>
                                        <p:attrNameLst>
                                          <p:attrName>ppt_y</p:attrName>
                                        </p:attrNameLst>
                                      </p:cBhvr>
                                      <p:tavLst>
                                        <p:tav tm="0">
                                          <p:val>
                                            <p:strVal val="ppt_y"/>
                                          </p:val>
                                        </p:tav>
                                        <p:tav tm="100000">
                                          <p:val>
                                            <p:strVal val="1+ppt_h/2"/>
                                          </p:val>
                                        </p:tav>
                                      </p:tavLst>
                                    </p:anim>
                                    <p:set>
                                      <p:cBhvr>
                                        <p:cTn id="4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81000" y="6096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57200"/>
            <a:ext cx="9372600" cy="1143000"/>
          </a:xfrm>
        </p:spPr>
        <p:txBody>
          <a:bodyPr>
            <a:normAutofit/>
          </a:bodyPr>
          <a:lstStyle/>
          <a:p>
            <a:r>
              <a:rPr lang="en-US" sz="3200" dirty="0" smtClean="0">
                <a:solidFill>
                  <a:schemeClr val="tx1"/>
                </a:solidFill>
                <a:latin typeface="Verdana" pitchFamily="34" charset="0"/>
                <a:ea typeface="Verdana" pitchFamily="34" charset="0"/>
                <a:cs typeface="Verdana" pitchFamily="34" charset="0"/>
              </a:rPr>
              <a:t>How do we </a:t>
            </a:r>
            <a:r>
              <a:rPr lang="en-US" sz="3200" b="1" dirty="0" smtClean="0">
                <a:solidFill>
                  <a:schemeClr val="tx1"/>
                </a:solidFill>
                <a:latin typeface="Verdana" pitchFamily="34" charset="0"/>
                <a:ea typeface="Verdana" pitchFamily="34" charset="0"/>
                <a:cs typeface="Verdana" pitchFamily="34" charset="0"/>
              </a:rPr>
              <a:t>Prepare</a:t>
            </a:r>
            <a:r>
              <a:rPr lang="en-US" sz="3200" dirty="0" smtClean="0">
                <a:solidFill>
                  <a:schemeClr val="tx1"/>
                </a:solidFill>
                <a:latin typeface="Verdana" pitchFamily="34" charset="0"/>
                <a:ea typeface="Verdana" pitchFamily="34" charset="0"/>
                <a:cs typeface="Verdana" pitchFamily="34" charset="0"/>
              </a:rPr>
              <a:t> for Great Teaching?</a:t>
            </a:r>
            <a:endParaRPr lang="en-US" sz="3200" dirty="0">
              <a:solidFill>
                <a:schemeClr val="tx1"/>
              </a:solidFill>
              <a:latin typeface="Verdana" pitchFamily="34" charset="0"/>
              <a:ea typeface="Verdana" pitchFamily="34" charset="0"/>
              <a:cs typeface="Verdana" pitchFamily="34" charset="0"/>
            </a:endParaRPr>
          </a:p>
        </p:txBody>
      </p:sp>
      <p:sp>
        <p:nvSpPr>
          <p:cNvPr id="8" name="TextBox 7"/>
          <p:cNvSpPr txBox="1"/>
          <p:nvPr/>
        </p:nvSpPr>
        <p:spPr>
          <a:xfrm>
            <a:off x="304800" y="2819400"/>
            <a:ext cx="5410200" cy="2800767"/>
          </a:xfrm>
          <a:prstGeom prst="rect">
            <a:avLst/>
          </a:prstGeom>
          <a:noFill/>
        </p:spPr>
        <p:txBody>
          <a:bodyPr wrap="square" rtlCol="0">
            <a:spAutoFit/>
          </a:bodyPr>
          <a:lstStyle/>
          <a:p>
            <a:r>
              <a:rPr lang="en-US" sz="4400" dirty="0" smtClean="0">
                <a:solidFill>
                  <a:schemeClr val="accent1">
                    <a:lumMod val="50000"/>
                  </a:schemeClr>
                </a:solidFill>
                <a:latin typeface="Verdana" pitchFamily="34" charset="0"/>
                <a:ea typeface="Verdana" pitchFamily="34" charset="0"/>
                <a:cs typeface="Verdana" pitchFamily="34" charset="0"/>
              </a:rPr>
              <a:t>By preparing lessons using the </a:t>
            </a:r>
          </a:p>
          <a:p>
            <a:r>
              <a:rPr lang="en-US" sz="4400" dirty="0" smtClean="0">
                <a:solidFill>
                  <a:schemeClr val="accent1">
                    <a:lumMod val="50000"/>
                  </a:schemeClr>
                </a:solidFill>
                <a:latin typeface="Verdana" pitchFamily="34" charset="0"/>
                <a:ea typeface="Verdana" pitchFamily="34" charset="0"/>
                <a:cs typeface="Verdana" pitchFamily="34" charset="0"/>
              </a:rPr>
              <a:t>“Five Kinds of Teacher Thinking”</a:t>
            </a:r>
            <a:endParaRPr lang="en-US" sz="4400" dirty="0">
              <a:solidFill>
                <a:schemeClr val="accent1">
                  <a:lumMod val="50000"/>
                </a:schemeClr>
              </a:solidFill>
              <a:latin typeface="Verdana" pitchFamily="34" charset="0"/>
              <a:ea typeface="Verdana" pitchFamily="34" charset="0"/>
              <a:cs typeface="Verdana" pitchFamily="34" charset="0"/>
            </a:endParaRPr>
          </a:p>
        </p:txBody>
      </p:sp>
      <p:pic>
        <p:nvPicPr>
          <p:cNvPr id="3074" name="Picture 2" descr="C:\Documents and Settings\cammack_cindy\Local Settings\Temporary Internet Files\Content.IE5\WWM6LGXK\MC900297935[1].wmf">
            <a:hlinkClick r:id="rId3"/>
          </p:cNvPr>
          <p:cNvPicPr>
            <a:picLocks noChangeAspect="1" noChangeArrowheads="1"/>
          </p:cNvPicPr>
          <p:nvPr/>
        </p:nvPicPr>
        <p:blipFill>
          <a:blip r:embed="rId4" cstate="print"/>
          <a:srcRect/>
          <a:stretch>
            <a:fillRect/>
          </a:stretch>
        </p:blipFill>
        <p:spPr bwMode="auto">
          <a:xfrm>
            <a:off x="5943600" y="3048000"/>
            <a:ext cx="2438400" cy="3455327"/>
          </a:xfrm>
          <a:prstGeom prst="rect">
            <a:avLst/>
          </a:prstGeom>
          <a:noFill/>
        </p:spPr>
      </p:pic>
      <p:sp>
        <p:nvSpPr>
          <p:cNvPr id="6" name="TextBox 5"/>
          <p:cNvSpPr txBox="1"/>
          <p:nvPr/>
        </p:nvSpPr>
        <p:spPr>
          <a:xfrm>
            <a:off x="6858000" y="2133600"/>
            <a:ext cx="1436612" cy="369332"/>
          </a:xfrm>
          <a:prstGeom prst="rect">
            <a:avLst/>
          </a:prstGeom>
          <a:noFill/>
        </p:spPr>
        <p:txBody>
          <a:bodyPr wrap="none" rtlCol="0">
            <a:spAutoFit/>
          </a:bodyPr>
          <a:lstStyle/>
          <a:p>
            <a:r>
              <a:rPr lang="en-US" b="1" dirty="0" smtClean="0"/>
              <a:t>CLICK HERE</a:t>
            </a:r>
            <a:endParaRPr lang="en-US" b="1" dirty="0"/>
          </a:p>
        </p:txBody>
      </p:sp>
      <p:sp>
        <p:nvSpPr>
          <p:cNvPr id="7" name="Down Arrow 6"/>
          <p:cNvSpPr/>
          <p:nvPr/>
        </p:nvSpPr>
        <p:spPr>
          <a:xfrm>
            <a:off x="7391400" y="2438400"/>
            <a:ext cx="457200" cy="6858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blinds(horizontal)">
                                      <p:cBhvr>
                                        <p:cTn id="1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81000" y="6096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09600" y="914400"/>
            <a:ext cx="6400800" cy="769441"/>
          </a:xfrm>
          <a:prstGeom prst="rect">
            <a:avLst/>
          </a:prstGeom>
        </p:spPr>
        <p:txBody>
          <a:bodyPr wrap="square">
            <a:spAutoFit/>
          </a:bodyPr>
          <a:lstStyle/>
          <a:p>
            <a:pPr lvl="2"/>
            <a:r>
              <a:rPr lang="en-US" sz="4400" dirty="0" smtClean="0">
                <a:latin typeface="Verdana" pitchFamily="34" charset="0"/>
                <a:ea typeface="Verdana" pitchFamily="34" charset="0"/>
                <a:cs typeface="Verdana" pitchFamily="34" charset="0"/>
              </a:rPr>
              <a:t>Coverage Thinking</a:t>
            </a:r>
          </a:p>
        </p:txBody>
      </p:sp>
      <p:sp>
        <p:nvSpPr>
          <p:cNvPr id="6" name="TextBox 5"/>
          <p:cNvSpPr txBox="1"/>
          <p:nvPr/>
        </p:nvSpPr>
        <p:spPr>
          <a:xfrm>
            <a:off x="228600" y="2438400"/>
            <a:ext cx="6781800" cy="1815882"/>
          </a:xfrm>
          <a:prstGeom prst="rect">
            <a:avLst/>
          </a:prstGeom>
          <a:noFill/>
        </p:spPr>
        <p:txBody>
          <a:bodyPr wrap="square" rtlCol="0">
            <a:spAutoFit/>
          </a:bodyPr>
          <a:lstStyle/>
          <a:p>
            <a:r>
              <a:rPr lang="en-US" sz="2800" dirty="0" smtClean="0">
                <a:solidFill>
                  <a:schemeClr val="accent1">
                    <a:lumMod val="50000"/>
                  </a:schemeClr>
                </a:solidFill>
                <a:latin typeface="Verdana" pitchFamily="34" charset="0"/>
                <a:ea typeface="Verdana" pitchFamily="34" charset="0"/>
                <a:cs typeface="Verdana" pitchFamily="34" charset="0"/>
              </a:rPr>
              <a:t>What topic will I be covering in my lesson today, what agenda do I need to get through, what concept am I teaching?</a:t>
            </a:r>
            <a:endParaRPr lang="en-US" sz="2800" dirty="0">
              <a:solidFill>
                <a:schemeClr val="accent1">
                  <a:lumMod val="50000"/>
                </a:schemeClr>
              </a:solidFill>
              <a:latin typeface="Verdana" pitchFamily="34" charset="0"/>
              <a:ea typeface="Verdana" pitchFamily="34" charset="0"/>
              <a:cs typeface="Verdana" pitchFamily="34" charset="0"/>
            </a:endParaRPr>
          </a:p>
        </p:txBody>
      </p:sp>
      <p:sp>
        <p:nvSpPr>
          <p:cNvPr id="7" name="TextBox 6"/>
          <p:cNvSpPr txBox="1"/>
          <p:nvPr/>
        </p:nvSpPr>
        <p:spPr>
          <a:xfrm>
            <a:off x="609600" y="4495800"/>
            <a:ext cx="7086600" cy="1938992"/>
          </a:xfrm>
          <a:prstGeom prst="rect">
            <a:avLst/>
          </a:prstGeom>
          <a:noFill/>
        </p:spPr>
        <p:txBody>
          <a:bodyPr wrap="square" rtlCol="0">
            <a:spAutoFit/>
          </a:bodyPr>
          <a:lstStyle/>
          <a:p>
            <a:r>
              <a:rPr lang="en-US" sz="2400" dirty="0" smtClean="0">
                <a:solidFill>
                  <a:schemeClr val="accent1">
                    <a:lumMod val="50000"/>
                  </a:schemeClr>
                </a:solidFill>
                <a:latin typeface="Verdana" pitchFamily="34" charset="0"/>
              </a:rPr>
              <a:t>Note:  If this is the ONLY type of thinking we do in planning, we are failing our students.  Coverage thinking is about the teacher, the other types have the student in mind.</a:t>
            </a:r>
            <a:endParaRPr lang="en-US" sz="2400" dirty="0">
              <a:solidFill>
                <a:schemeClr val="accent1">
                  <a:lumMod val="50000"/>
                </a:schemeClr>
              </a:solidFill>
              <a:latin typeface="Verdana" pitchFamily="34" charset="0"/>
            </a:endParaRPr>
          </a:p>
        </p:txBody>
      </p:sp>
      <p:pic>
        <p:nvPicPr>
          <p:cNvPr id="2050" name="Picture 2" descr="C:\Documents and Settings\austin_bonnie\Local Settings\Temporary Internet Files\Content.IE5\FUXSU1U0\MC900297943[1].wmf">
            <a:hlinkClick r:id="rId3"/>
          </p:cNvPr>
          <p:cNvPicPr>
            <a:picLocks noChangeAspect="1" noChangeArrowheads="1"/>
          </p:cNvPicPr>
          <p:nvPr/>
        </p:nvPicPr>
        <p:blipFill>
          <a:blip r:embed="rId4" cstate="print"/>
          <a:srcRect/>
          <a:stretch>
            <a:fillRect/>
          </a:stretch>
        </p:blipFill>
        <p:spPr bwMode="auto">
          <a:xfrm>
            <a:off x="7315200" y="1828800"/>
            <a:ext cx="1143000" cy="2641043"/>
          </a:xfrm>
          <a:prstGeom prst="rect">
            <a:avLst/>
          </a:prstGeom>
          <a:noFill/>
        </p:spPr>
      </p:pic>
      <p:sp>
        <p:nvSpPr>
          <p:cNvPr id="8" name="TextBox 7"/>
          <p:cNvSpPr txBox="1"/>
          <p:nvPr/>
        </p:nvSpPr>
        <p:spPr>
          <a:xfrm>
            <a:off x="7391400" y="685800"/>
            <a:ext cx="1436612" cy="369332"/>
          </a:xfrm>
          <a:prstGeom prst="rect">
            <a:avLst/>
          </a:prstGeom>
          <a:noFill/>
        </p:spPr>
        <p:txBody>
          <a:bodyPr wrap="none" rtlCol="0">
            <a:spAutoFit/>
          </a:bodyPr>
          <a:lstStyle/>
          <a:p>
            <a:r>
              <a:rPr lang="en-US" b="1" dirty="0" smtClean="0"/>
              <a:t>CLICK HERE</a:t>
            </a:r>
            <a:endParaRPr lang="en-US" b="1" dirty="0"/>
          </a:p>
        </p:txBody>
      </p:sp>
      <p:sp>
        <p:nvSpPr>
          <p:cNvPr id="9" name="Down Arrow 8"/>
          <p:cNvSpPr/>
          <p:nvPr/>
        </p:nvSpPr>
        <p:spPr>
          <a:xfrm>
            <a:off x="8001000" y="1066800"/>
            <a:ext cx="457200" cy="6858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81000" y="6096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2057400"/>
            <a:ext cx="6705600" cy="3970318"/>
          </a:xfrm>
          <a:prstGeom prst="rect">
            <a:avLst/>
          </a:prstGeom>
          <a:noFill/>
        </p:spPr>
        <p:txBody>
          <a:bodyPr wrap="square" rtlCol="0">
            <a:spAutoFit/>
          </a:bodyPr>
          <a:lstStyle/>
          <a:p>
            <a:r>
              <a:rPr lang="en-US" sz="2800" dirty="0" smtClean="0">
                <a:solidFill>
                  <a:schemeClr val="accent1">
                    <a:lumMod val="50000"/>
                  </a:schemeClr>
                </a:solidFill>
                <a:latin typeface="Verdana" pitchFamily="34" charset="0"/>
                <a:ea typeface="Verdana" pitchFamily="34" charset="0"/>
                <a:cs typeface="Verdana" pitchFamily="34" charset="0"/>
              </a:rPr>
              <a:t>What activities will students do to meet the objective?</a:t>
            </a:r>
          </a:p>
          <a:p>
            <a:endParaRPr lang="en-US" sz="2800" dirty="0" smtClean="0">
              <a:solidFill>
                <a:schemeClr val="accent1">
                  <a:lumMod val="50000"/>
                </a:schemeClr>
              </a:solidFill>
              <a:latin typeface="Verdana" pitchFamily="34" charset="0"/>
              <a:ea typeface="Verdana" pitchFamily="34" charset="0"/>
              <a:cs typeface="Verdana" pitchFamily="34" charset="0"/>
            </a:endParaRPr>
          </a:p>
          <a:p>
            <a:r>
              <a:rPr lang="en-US" sz="2800" dirty="0" smtClean="0">
                <a:solidFill>
                  <a:schemeClr val="accent1">
                    <a:lumMod val="50000"/>
                  </a:schemeClr>
                </a:solidFill>
                <a:latin typeface="Verdana" pitchFamily="34" charset="0"/>
                <a:ea typeface="Verdana" pitchFamily="34" charset="0"/>
                <a:cs typeface="Verdana" pitchFamily="34" charset="0"/>
              </a:rPr>
              <a:t> How will I utilize my class time to maintain student engagement? </a:t>
            </a:r>
          </a:p>
          <a:p>
            <a:endParaRPr lang="en-US" sz="2800" dirty="0" smtClean="0">
              <a:solidFill>
                <a:schemeClr val="accent1">
                  <a:lumMod val="50000"/>
                </a:schemeClr>
              </a:solidFill>
              <a:latin typeface="Verdana" pitchFamily="34" charset="0"/>
              <a:ea typeface="Verdana" pitchFamily="34" charset="0"/>
              <a:cs typeface="Verdana" pitchFamily="34" charset="0"/>
            </a:endParaRPr>
          </a:p>
          <a:p>
            <a:r>
              <a:rPr lang="en-US" sz="2800" dirty="0" smtClean="0">
                <a:solidFill>
                  <a:schemeClr val="accent1">
                    <a:lumMod val="50000"/>
                  </a:schemeClr>
                </a:solidFill>
                <a:latin typeface="Verdana" pitchFamily="34" charset="0"/>
                <a:ea typeface="Verdana" pitchFamily="34" charset="0"/>
                <a:cs typeface="Verdana" pitchFamily="34" charset="0"/>
              </a:rPr>
              <a:t>How will I check that students are understanding throughout the lesson?</a:t>
            </a:r>
            <a:endParaRPr lang="en-US" sz="2800" dirty="0">
              <a:solidFill>
                <a:schemeClr val="accent1">
                  <a:lumMod val="50000"/>
                </a:schemeClr>
              </a:solidFill>
              <a:latin typeface="Verdana" pitchFamily="34" charset="0"/>
              <a:ea typeface="Verdana" pitchFamily="34" charset="0"/>
              <a:cs typeface="Verdana" pitchFamily="34" charset="0"/>
            </a:endParaRPr>
          </a:p>
        </p:txBody>
      </p:sp>
      <p:sp>
        <p:nvSpPr>
          <p:cNvPr id="9" name="TextBox 8"/>
          <p:cNvSpPr txBox="1"/>
          <p:nvPr/>
        </p:nvSpPr>
        <p:spPr>
          <a:xfrm>
            <a:off x="1066800" y="685800"/>
            <a:ext cx="7315200" cy="769441"/>
          </a:xfrm>
          <a:prstGeom prst="rect">
            <a:avLst/>
          </a:prstGeom>
          <a:noFill/>
        </p:spPr>
        <p:txBody>
          <a:bodyPr wrap="square" rtlCol="0">
            <a:spAutoFit/>
          </a:bodyPr>
          <a:lstStyle/>
          <a:p>
            <a:r>
              <a:rPr lang="en-US" sz="4400" dirty="0" smtClean="0">
                <a:latin typeface="Verdana" pitchFamily="34" charset="0"/>
                <a:ea typeface="Verdana" pitchFamily="34" charset="0"/>
                <a:cs typeface="Verdana" pitchFamily="34" charset="0"/>
              </a:rPr>
              <a:t>Activity Thinking</a:t>
            </a:r>
            <a:endParaRPr lang="en-US" sz="4400" dirty="0">
              <a:latin typeface="Verdana" pitchFamily="34" charset="0"/>
              <a:ea typeface="Verdana" pitchFamily="34" charset="0"/>
              <a:cs typeface="Verdana" pitchFamily="34" charset="0"/>
            </a:endParaRPr>
          </a:p>
        </p:txBody>
      </p:sp>
      <p:sp>
        <p:nvSpPr>
          <p:cNvPr id="10" name="TextBox 9"/>
          <p:cNvSpPr txBox="1"/>
          <p:nvPr/>
        </p:nvSpPr>
        <p:spPr>
          <a:xfrm>
            <a:off x="7315200" y="1524000"/>
            <a:ext cx="1436612" cy="369332"/>
          </a:xfrm>
          <a:prstGeom prst="rect">
            <a:avLst/>
          </a:prstGeom>
          <a:noFill/>
        </p:spPr>
        <p:txBody>
          <a:bodyPr wrap="none" rtlCol="0">
            <a:spAutoFit/>
          </a:bodyPr>
          <a:lstStyle/>
          <a:p>
            <a:r>
              <a:rPr lang="en-US" b="1" dirty="0" smtClean="0"/>
              <a:t>CLICK HERE</a:t>
            </a:r>
            <a:endParaRPr lang="en-US" b="1" dirty="0"/>
          </a:p>
        </p:txBody>
      </p:sp>
      <p:sp>
        <p:nvSpPr>
          <p:cNvPr id="11" name="Down Arrow 10"/>
          <p:cNvSpPr/>
          <p:nvPr/>
        </p:nvSpPr>
        <p:spPr>
          <a:xfrm>
            <a:off x="7848600" y="1905000"/>
            <a:ext cx="457200" cy="6858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2" name="Picture 2" descr="C:\Documents and Settings\cammack_cindy\Local Settings\Temporary Internet Files\Content.IE5\WWM6LGXK\MC900297941[1].wmf">
            <a:hlinkClick r:id="rId3"/>
          </p:cNvPr>
          <p:cNvPicPr>
            <a:picLocks noChangeAspect="1" noChangeArrowheads="1"/>
          </p:cNvPicPr>
          <p:nvPr/>
        </p:nvPicPr>
        <p:blipFill>
          <a:blip r:embed="rId4" cstate="print"/>
          <a:srcRect/>
          <a:stretch>
            <a:fillRect/>
          </a:stretch>
        </p:blipFill>
        <p:spPr bwMode="auto">
          <a:xfrm>
            <a:off x="7086600" y="2514600"/>
            <a:ext cx="1143000" cy="261125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6096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
          </p:nvPr>
        </p:nvSpPr>
        <p:spPr>
          <a:xfrm>
            <a:off x="304800" y="2209800"/>
            <a:ext cx="6629400" cy="3276600"/>
          </a:xfrm>
        </p:spPr>
        <p:txBody>
          <a:bodyPr>
            <a:normAutofit/>
          </a:bodyPr>
          <a:lstStyle/>
          <a:p>
            <a:pPr>
              <a:buNone/>
            </a:pPr>
            <a:r>
              <a:rPr lang="en-US" sz="2800" dirty="0" smtClean="0">
                <a:solidFill>
                  <a:schemeClr val="accent1">
                    <a:lumMod val="50000"/>
                  </a:schemeClr>
                </a:solidFill>
                <a:latin typeface="Verdana" pitchFamily="34" charset="0"/>
                <a:ea typeface="Verdana" pitchFamily="34" charset="0"/>
                <a:cs typeface="Verdana" pitchFamily="34" charset="0"/>
              </a:rPr>
              <a:t>How will I gain and maintain students’ attention?</a:t>
            </a:r>
          </a:p>
          <a:p>
            <a:pPr>
              <a:buNone/>
            </a:pPr>
            <a:r>
              <a:rPr lang="en-US" sz="2800" dirty="0" smtClean="0">
                <a:solidFill>
                  <a:schemeClr val="accent1">
                    <a:lumMod val="50000"/>
                  </a:schemeClr>
                </a:solidFill>
                <a:latin typeface="Verdana" pitchFamily="34" charset="0"/>
                <a:ea typeface="Verdana" pitchFamily="34" charset="0"/>
                <a:cs typeface="Verdana" pitchFamily="34" charset="0"/>
              </a:rPr>
              <a:t>How can I hook them into the lesson?</a:t>
            </a:r>
          </a:p>
          <a:p>
            <a:pPr>
              <a:buNone/>
            </a:pPr>
            <a:r>
              <a:rPr lang="en-US" sz="2800" dirty="0" smtClean="0">
                <a:solidFill>
                  <a:schemeClr val="accent1">
                    <a:lumMod val="50000"/>
                  </a:schemeClr>
                </a:solidFill>
                <a:latin typeface="Verdana" pitchFamily="34" charset="0"/>
                <a:ea typeface="Verdana" pitchFamily="34" charset="0"/>
                <a:cs typeface="Verdana" pitchFamily="34" charset="0"/>
              </a:rPr>
              <a:t>How can I make this meaningful to students?</a:t>
            </a:r>
          </a:p>
          <a:p>
            <a:pPr>
              <a:buNone/>
            </a:pPr>
            <a:endParaRPr lang="en-US" sz="3200" dirty="0">
              <a:latin typeface="Verdana" pitchFamily="34" charset="0"/>
              <a:ea typeface="Verdana" pitchFamily="34" charset="0"/>
              <a:cs typeface="Verdana" pitchFamily="34" charset="0"/>
            </a:endParaRPr>
          </a:p>
        </p:txBody>
      </p:sp>
      <p:sp>
        <p:nvSpPr>
          <p:cNvPr id="7" name="TextBox 6"/>
          <p:cNvSpPr txBox="1"/>
          <p:nvPr/>
        </p:nvSpPr>
        <p:spPr>
          <a:xfrm>
            <a:off x="1066800" y="685800"/>
            <a:ext cx="7315200" cy="769441"/>
          </a:xfrm>
          <a:prstGeom prst="rect">
            <a:avLst/>
          </a:prstGeom>
          <a:noFill/>
        </p:spPr>
        <p:txBody>
          <a:bodyPr wrap="square" rtlCol="0">
            <a:spAutoFit/>
          </a:bodyPr>
          <a:lstStyle/>
          <a:p>
            <a:r>
              <a:rPr lang="en-US" sz="4400" dirty="0" smtClean="0">
                <a:latin typeface="Verdana" pitchFamily="34" charset="0"/>
                <a:ea typeface="Verdana" pitchFamily="34" charset="0"/>
                <a:cs typeface="Verdana" pitchFamily="34" charset="0"/>
              </a:rPr>
              <a:t>Involvement Thinking</a:t>
            </a:r>
            <a:endParaRPr lang="en-US" sz="4400" dirty="0">
              <a:latin typeface="Verdana" pitchFamily="34" charset="0"/>
              <a:ea typeface="Verdana" pitchFamily="34" charset="0"/>
              <a:cs typeface="Verdana" pitchFamily="34" charset="0"/>
            </a:endParaRPr>
          </a:p>
        </p:txBody>
      </p:sp>
      <p:pic>
        <p:nvPicPr>
          <p:cNvPr id="1026" name="Picture 2" descr="C:\Documents and Settings\austin_bonnie\Local Settings\Temporary Internet Files\Content.IE5\IDX0BPHJ\MC900297939[1].wmf">
            <a:hlinkClick r:id="rId3"/>
          </p:cNvPr>
          <p:cNvPicPr>
            <a:picLocks noChangeAspect="1" noChangeArrowheads="1"/>
          </p:cNvPicPr>
          <p:nvPr/>
        </p:nvPicPr>
        <p:blipFill>
          <a:blip r:embed="rId4" cstate="print"/>
          <a:srcRect/>
          <a:stretch>
            <a:fillRect/>
          </a:stretch>
        </p:blipFill>
        <p:spPr bwMode="auto">
          <a:xfrm>
            <a:off x="7162800" y="2514600"/>
            <a:ext cx="1295400" cy="2667000"/>
          </a:xfrm>
          <a:prstGeom prst="rect">
            <a:avLst/>
          </a:prstGeom>
          <a:noFill/>
        </p:spPr>
      </p:pic>
      <p:sp>
        <p:nvSpPr>
          <p:cNvPr id="8" name="TextBox 7"/>
          <p:cNvSpPr txBox="1"/>
          <p:nvPr/>
        </p:nvSpPr>
        <p:spPr>
          <a:xfrm>
            <a:off x="7315200" y="1524000"/>
            <a:ext cx="1436612" cy="369332"/>
          </a:xfrm>
          <a:prstGeom prst="rect">
            <a:avLst/>
          </a:prstGeom>
          <a:noFill/>
        </p:spPr>
        <p:txBody>
          <a:bodyPr wrap="none" rtlCol="0">
            <a:spAutoFit/>
          </a:bodyPr>
          <a:lstStyle/>
          <a:p>
            <a:r>
              <a:rPr lang="en-US" b="1" dirty="0" smtClean="0"/>
              <a:t>CLICK HERE</a:t>
            </a:r>
            <a:endParaRPr lang="en-US" b="1" dirty="0"/>
          </a:p>
        </p:txBody>
      </p:sp>
      <p:sp>
        <p:nvSpPr>
          <p:cNvPr id="9" name="Down Arrow 8"/>
          <p:cNvSpPr/>
          <p:nvPr/>
        </p:nvSpPr>
        <p:spPr>
          <a:xfrm>
            <a:off x="8077200" y="1905000"/>
            <a:ext cx="457200" cy="6858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81000" y="6096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 y="2133600"/>
            <a:ext cx="7162800" cy="830997"/>
          </a:xfrm>
          <a:prstGeom prst="rect">
            <a:avLst/>
          </a:prstGeom>
        </p:spPr>
        <p:txBody>
          <a:bodyPr wrap="square">
            <a:spAutoFit/>
          </a:bodyPr>
          <a:lstStyle/>
          <a:p>
            <a:r>
              <a:rPr lang="en-US" sz="2400" b="1" dirty="0" smtClean="0">
                <a:solidFill>
                  <a:srgbClr val="002060"/>
                </a:solidFill>
                <a:latin typeface="Verdana" pitchFamily="34" charset="0"/>
                <a:ea typeface="Verdana" pitchFamily="34" charset="0"/>
                <a:cs typeface="Verdana" pitchFamily="34" charset="0"/>
              </a:rPr>
              <a:t>Mastery Objective - Part #1</a:t>
            </a:r>
            <a:r>
              <a:rPr lang="en-US" sz="2400" dirty="0" smtClean="0">
                <a:solidFill>
                  <a:srgbClr val="002060"/>
                </a:solidFill>
                <a:latin typeface="Verdana" pitchFamily="34" charset="0"/>
                <a:ea typeface="Verdana" pitchFamily="34" charset="0"/>
                <a:cs typeface="Verdana" pitchFamily="34" charset="0"/>
              </a:rPr>
              <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What do I want them to learn today?</a:t>
            </a:r>
            <a:endParaRPr lang="en-US" sz="2400" b="1" dirty="0">
              <a:solidFill>
                <a:schemeClr val="accent2">
                  <a:lumMod val="75000"/>
                  <a:lumOff val="25000"/>
                </a:schemeClr>
              </a:solidFill>
              <a:latin typeface="Verdana" pitchFamily="34" charset="0"/>
              <a:ea typeface="Verdana" pitchFamily="34" charset="0"/>
              <a:cs typeface="Verdana" pitchFamily="34" charset="0"/>
            </a:endParaRPr>
          </a:p>
        </p:txBody>
      </p:sp>
      <p:sp>
        <p:nvSpPr>
          <p:cNvPr id="6" name="TextBox 5"/>
          <p:cNvSpPr txBox="1"/>
          <p:nvPr/>
        </p:nvSpPr>
        <p:spPr>
          <a:xfrm>
            <a:off x="762000" y="3200400"/>
            <a:ext cx="5029200" cy="1477328"/>
          </a:xfrm>
          <a:prstGeom prst="rect">
            <a:avLst/>
          </a:prstGeom>
          <a:noFill/>
        </p:spPr>
        <p:txBody>
          <a:bodyPr wrap="square" rtlCol="0">
            <a:spAutoFit/>
          </a:bodyPr>
          <a:lstStyle/>
          <a:p>
            <a:r>
              <a:rPr lang="en-US" sz="2400" b="1" dirty="0" smtClean="0">
                <a:solidFill>
                  <a:srgbClr val="002060"/>
                </a:solidFill>
                <a:latin typeface="Verdana" pitchFamily="34" charset="0"/>
                <a:ea typeface="Verdana" pitchFamily="34" charset="0"/>
                <a:cs typeface="Verdana" pitchFamily="34" charset="0"/>
              </a:rPr>
              <a:t>Mastery Objective - Part #2</a:t>
            </a:r>
            <a:r>
              <a:rPr lang="en-US" sz="2400" dirty="0" smtClean="0">
                <a:solidFill>
                  <a:srgbClr val="002060"/>
                </a:solidFill>
                <a:latin typeface="Verdana" pitchFamily="34" charset="0"/>
                <a:ea typeface="Verdana" pitchFamily="34" charset="0"/>
                <a:cs typeface="Verdana" pitchFamily="34" charset="0"/>
              </a:rPr>
              <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How will I know they learned it?</a:t>
            </a:r>
            <a:endParaRPr lang="en-US" sz="2400" dirty="0" smtClean="0">
              <a:latin typeface="Verdana" pitchFamily="34" charset="0"/>
              <a:ea typeface="Verdana" pitchFamily="34" charset="0"/>
              <a:cs typeface="Verdana" pitchFamily="34" charset="0"/>
            </a:endParaRPr>
          </a:p>
          <a:p>
            <a:endParaRPr lang="en-US" dirty="0"/>
          </a:p>
        </p:txBody>
      </p:sp>
      <p:sp>
        <p:nvSpPr>
          <p:cNvPr id="9" name="TextBox 8"/>
          <p:cNvSpPr txBox="1"/>
          <p:nvPr/>
        </p:nvSpPr>
        <p:spPr>
          <a:xfrm>
            <a:off x="1066800" y="685800"/>
            <a:ext cx="5105400" cy="769441"/>
          </a:xfrm>
          <a:prstGeom prst="rect">
            <a:avLst/>
          </a:prstGeom>
          <a:noFill/>
        </p:spPr>
        <p:txBody>
          <a:bodyPr wrap="square" rtlCol="0">
            <a:spAutoFit/>
          </a:bodyPr>
          <a:lstStyle/>
          <a:p>
            <a:r>
              <a:rPr lang="en-US" sz="4400" dirty="0" smtClean="0">
                <a:latin typeface="Verdana" pitchFamily="34" charset="0"/>
                <a:ea typeface="Verdana" pitchFamily="34" charset="0"/>
                <a:cs typeface="Verdana" pitchFamily="34" charset="0"/>
              </a:rPr>
              <a:t>Mastery Thinking</a:t>
            </a:r>
            <a:endParaRPr lang="en-US" sz="4400" dirty="0">
              <a:latin typeface="Verdana" pitchFamily="34" charset="0"/>
              <a:ea typeface="Verdana" pitchFamily="34" charset="0"/>
              <a:cs typeface="Verdana" pitchFamily="34" charset="0"/>
            </a:endParaRPr>
          </a:p>
        </p:txBody>
      </p:sp>
      <p:sp>
        <p:nvSpPr>
          <p:cNvPr id="11" name="TextBox 10"/>
          <p:cNvSpPr txBox="1"/>
          <p:nvPr/>
        </p:nvSpPr>
        <p:spPr>
          <a:xfrm>
            <a:off x="762000" y="4630341"/>
            <a:ext cx="7848600" cy="1846659"/>
          </a:xfrm>
          <a:prstGeom prst="rect">
            <a:avLst/>
          </a:prstGeom>
          <a:noFill/>
        </p:spPr>
        <p:txBody>
          <a:bodyPr wrap="square" rtlCol="0">
            <a:spAutoFit/>
          </a:bodyPr>
          <a:lstStyle/>
          <a:p>
            <a:r>
              <a:rPr lang="en-US" sz="2400" b="1" dirty="0" smtClean="0">
                <a:solidFill>
                  <a:srgbClr val="002060"/>
                </a:solidFill>
                <a:latin typeface="Verdana" pitchFamily="34" charset="0"/>
                <a:ea typeface="Verdana" pitchFamily="34" charset="0"/>
                <a:cs typeface="Verdana" pitchFamily="34" charset="0"/>
              </a:rPr>
              <a:t>Language Objective </a:t>
            </a:r>
            <a:r>
              <a:rPr lang="en-US" sz="2400" dirty="0" smtClean="0">
                <a:solidFill>
                  <a:srgbClr val="002060"/>
                </a:solidFill>
                <a:latin typeface="Verdana" pitchFamily="34" charset="0"/>
                <a:ea typeface="Verdana" pitchFamily="34" charset="0"/>
                <a:cs typeface="Verdana" pitchFamily="34" charset="0"/>
              </a:rPr>
              <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What language skills will I need to teach for students to be successful?  Reading?  Writing? Listening? Speaking?</a:t>
            </a:r>
            <a:endParaRPr lang="en-US" sz="2400" dirty="0" smtClean="0">
              <a:latin typeface="Verdana" pitchFamily="34" charset="0"/>
              <a:ea typeface="Verdana" pitchFamily="34" charset="0"/>
              <a:cs typeface="Verdana" pitchFamily="34" charset="0"/>
            </a:endParaRPr>
          </a:p>
          <a:p>
            <a:endParaRPr lang="en-US" dirty="0"/>
          </a:p>
        </p:txBody>
      </p:sp>
      <p:sp>
        <p:nvSpPr>
          <p:cNvPr id="8" name="TextBox 7"/>
          <p:cNvSpPr txBox="1"/>
          <p:nvPr/>
        </p:nvSpPr>
        <p:spPr>
          <a:xfrm>
            <a:off x="7467600" y="1295400"/>
            <a:ext cx="1436612" cy="369332"/>
          </a:xfrm>
          <a:prstGeom prst="rect">
            <a:avLst/>
          </a:prstGeom>
          <a:noFill/>
        </p:spPr>
        <p:txBody>
          <a:bodyPr wrap="none" rtlCol="0">
            <a:spAutoFit/>
          </a:bodyPr>
          <a:lstStyle/>
          <a:p>
            <a:r>
              <a:rPr lang="en-US" b="1" dirty="0" smtClean="0"/>
              <a:t>CLICK HERE</a:t>
            </a:r>
            <a:endParaRPr lang="en-US" b="1" dirty="0"/>
          </a:p>
        </p:txBody>
      </p:sp>
      <p:sp>
        <p:nvSpPr>
          <p:cNvPr id="12" name="Down Arrow 11"/>
          <p:cNvSpPr/>
          <p:nvPr/>
        </p:nvSpPr>
        <p:spPr>
          <a:xfrm>
            <a:off x="8077200" y="1676400"/>
            <a:ext cx="457200" cy="6858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3" name="Picture 2" descr="C:\Documents and Settings\cammack_cindy\Local Settings\Temporary Internet Files\Content.IE5\R7FOFTX1\MC900297937[1].wmf">
            <a:hlinkClick r:id="rId3"/>
          </p:cNvPr>
          <p:cNvPicPr>
            <a:picLocks noChangeAspect="1" noChangeArrowheads="1"/>
          </p:cNvPicPr>
          <p:nvPr/>
        </p:nvPicPr>
        <p:blipFill>
          <a:blip r:embed="rId4" cstate="print"/>
          <a:srcRect/>
          <a:stretch>
            <a:fillRect/>
          </a:stretch>
        </p:blipFill>
        <p:spPr bwMode="auto">
          <a:xfrm>
            <a:off x="7086600" y="2286000"/>
            <a:ext cx="1371600" cy="263509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ounded Rectangle 6"/>
          <p:cNvSpPr/>
          <p:nvPr/>
        </p:nvSpPr>
        <p:spPr>
          <a:xfrm>
            <a:off x="381000" y="381000"/>
            <a:ext cx="8458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Documents and Settings\cammack_cindy\Local Settings\Temporary Internet Files\Content.IE5\D40BWW14\MC900297935[1].wmf"/>
          <p:cNvPicPr>
            <a:picLocks noChangeAspect="1" noChangeArrowheads="1"/>
          </p:cNvPicPr>
          <p:nvPr/>
        </p:nvPicPr>
        <p:blipFill>
          <a:blip r:embed="rId3" cstate="print"/>
          <a:srcRect/>
          <a:stretch>
            <a:fillRect/>
          </a:stretch>
        </p:blipFill>
        <p:spPr bwMode="auto">
          <a:xfrm>
            <a:off x="7086600" y="2362200"/>
            <a:ext cx="1734922" cy="2362200"/>
          </a:xfrm>
          <a:prstGeom prst="rect">
            <a:avLst/>
          </a:prstGeom>
          <a:noFill/>
        </p:spPr>
      </p:pic>
      <p:sp>
        <p:nvSpPr>
          <p:cNvPr id="6" name="TextBox 5"/>
          <p:cNvSpPr txBox="1"/>
          <p:nvPr/>
        </p:nvSpPr>
        <p:spPr>
          <a:xfrm>
            <a:off x="457200" y="1828800"/>
            <a:ext cx="6019800" cy="1569660"/>
          </a:xfrm>
          <a:prstGeom prst="rect">
            <a:avLst/>
          </a:prstGeom>
          <a:noFill/>
        </p:spPr>
        <p:txBody>
          <a:bodyPr wrap="square" rtlCol="0">
            <a:spAutoFit/>
          </a:bodyPr>
          <a:lstStyle/>
          <a:p>
            <a:r>
              <a:rPr lang="en-US" sz="3200" dirty="0" smtClean="0">
                <a:latin typeface="Verdana" pitchFamily="34" charset="0"/>
                <a:ea typeface="Verdana" pitchFamily="34" charset="0"/>
                <a:cs typeface="Verdana" pitchFamily="34" charset="0"/>
              </a:rPr>
              <a:t>What generalized thinking skill am I asking students to use?</a:t>
            </a:r>
            <a:endParaRPr lang="en-US" sz="3200" dirty="0">
              <a:latin typeface="Verdana" pitchFamily="34" charset="0"/>
              <a:ea typeface="Verdana" pitchFamily="34" charset="0"/>
              <a:cs typeface="Verdana" pitchFamily="34" charset="0"/>
            </a:endParaRPr>
          </a:p>
        </p:txBody>
      </p:sp>
      <p:sp>
        <p:nvSpPr>
          <p:cNvPr id="8" name="TextBox 7"/>
          <p:cNvSpPr txBox="1"/>
          <p:nvPr/>
        </p:nvSpPr>
        <p:spPr>
          <a:xfrm>
            <a:off x="533400" y="525959"/>
            <a:ext cx="7315200" cy="769441"/>
          </a:xfrm>
          <a:prstGeom prst="rect">
            <a:avLst/>
          </a:prstGeom>
          <a:noFill/>
        </p:spPr>
        <p:txBody>
          <a:bodyPr wrap="square" rtlCol="0">
            <a:spAutoFit/>
          </a:bodyPr>
          <a:lstStyle/>
          <a:p>
            <a:r>
              <a:rPr lang="en-US" sz="4400" dirty="0" smtClean="0">
                <a:latin typeface="Verdana" pitchFamily="34" charset="0"/>
                <a:ea typeface="Verdana" pitchFamily="34" charset="0"/>
                <a:cs typeface="Verdana" pitchFamily="34" charset="0"/>
              </a:rPr>
              <a:t>Thinking about Thinking</a:t>
            </a:r>
            <a:endParaRPr lang="en-US" sz="4400" dirty="0">
              <a:latin typeface="Verdana" pitchFamily="34" charset="0"/>
              <a:ea typeface="Verdana" pitchFamily="34" charset="0"/>
              <a:cs typeface="Verdana" pitchFamily="34" charset="0"/>
            </a:endParaRPr>
          </a:p>
        </p:txBody>
      </p:sp>
      <p:sp>
        <p:nvSpPr>
          <p:cNvPr id="10" name="Cloud 9"/>
          <p:cNvSpPr/>
          <p:nvPr/>
        </p:nvSpPr>
        <p:spPr>
          <a:xfrm>
            <a:off x="609600" y="3505200"/>
            <a:ext cx="6096000" cy="2514600"/>
          </a:xfrm>
          <a:prstGeom prst="cloud">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133600" y="3962400"/>
            <a:ext cx="3048000" cy="1477328"/>
          </a:xfrm>
          <a:prstGeom prst="rect">
            <a:avLst/>
          </a:prstGeom>
          <a:noFill/>
        </p:spPr>
        <p:txBody>
          <a:bodyPr wrap="square" rtlCol="0">
            <a:spAutoFit/>
          </a:bodyPr>
          <a:lstStyle/>
          <a:p>
            <a:pPr>
              <a:buFont typeface="Arial" pitchFamily="34" charset="0"/>
              <a:buChar char="•"/>
            </a:pPr>
            <a:r>
              <a:rPr lang="en-US" dirty="0" smtClean="0"/>
              <a:t> </a:t>
            </a:r>
            <a:r>
              <a:rPr lang="en-US" dirty="0" smtClean="0">
                <a:latin typeface="Verdana" pitchFamily="34" charset="0"/>
                <a:ea typeface="Verdana" pitchFamily="34" charset="0"/>
                <a:cs typeface="Verdana" pitchFamily="34" charset="0"/>
              </a:rPr>
              <a:t>Compare / Contrast</a:t>
            </a:r>
          </a:p>
          <a:p>
            <a:pPr>
              <a:buFont typeface="Arial" pitchFamily="34" charset="0"/>
              <a:buChar char="•"/>
            </a:pPr>
            <a:r>
              <a:rPr lang="en-US" dirty="0" smtClean="0">
                <a:latin typeface="Verdana" pitchFamily="34" charset="0"/>
                <a:ea typeface="Verdana" pitchFamily="34" charset="0"/>
                <a:cs typeface="Verdana" pitchFamily="34" charset="0"/>
              </a:rPr>
              <a:t>Brainstorming</a:t>
            </a:r>
          </a:p>
          <a:p>
            <a:pPr>
              <a:buFont typeface="Arial" pitchFamily="34" charset="0"/>
              <a:buChar char="•"/>
            </a:pPr>
            <a:r>
              <a:rPr lang="en-US" dirty="0" smtClean="0">
                <a:latin typeface="Verdana" pitchFamily="34" charset="0"/>
                <a:ea typeface="Verdana" pitchFamily="34" charset="0"/>
                <a:cs typeface="Verdana" pitchFamily="34" charset="0"/>
              </a:rPr>
              <a:t>Make Generalizations</a:t>
            </a:r>
          </a:p>
          <a:p>
            <a:pPr>
              <a:buFont typeface="Arial" pitchFamily="34" charset="0"/>
              <a:buChar char="•"/>
            </a:pPr>
            <a:r>
              <a:rPr lang="en-US" dirty="0" smtClean="0">
                <a:latin typeface="Verdana" pitchFamily="34" charset="0"/>
                <a:ea typeface="Verdana" pitchFamily="34" charset="0"/>
                <a:cs typeface="Verdana" pitchFamily="34" charset="0"/>
              </a:rPr>
              <a:t>Formulating Questions</a:t>
            </a:r>
          </a:p>
          <a:p>
            <a:pPr>
              <a:buFont typeface="Arial" pitchFamily="34" charset="0"/>
              <a:buChar char="•"/>
            </a:pPr>
            <a:r>
              <a:rPr lang="en-US" dirty="0" smtClean="0">
                <a:latin typeface="Verdana" pitchFamily="34" charset="0"/>
                <a:ea typeface="Verdana" pitchFamily="34" charset="0"/>
                <a:cs typeface="Verdana" pitchFamily="34" charset="0"/>
              </a:rPr>
              <a:t>Problem Solving</a:t>
            </a:r>
            <a:endParaRPr lang="en-US" dirty="0">
              <a:latin typeface="Verdana" pitchFamily="34" charset="0"/>
              <a:ea typeface="Verdana" pitchFamily="34" charset="0"/>
              <a:cs typeface="Verdana" pitchFamily="34" charset="0"/>
            </a:endParaRPr>
          </a:p>
        </p:txBody>
      </p:sp>
      <p:sp>
        <p:nvSpPr>
          <p:cNvPr id="9" name="TextBox 8"/>
          <p:cNvSpPr txBox="1"/>
          <p:nvPr/>
        </p:nvSpPr>
        <p:spPr>
          <a:xfrm>
            <a:off x="7467600" y="1295400"/>
            <a:ext cx="1436612" cy="369332"/>
          </a:xfrm>
          <a:prstGeom prst="rect">
            <a:avLst/>
          </a:prstGeom>
          <a:noFill/>
        </p:spPr>
        <p:txBody>
          <a:bodyPr wrap="none" rtlCol="0">
            <a:spAutoFit/>
          </a:bodyPr>
          <a:lstStyle/>
          <a:p>
            <a:r>
              <a:rPr lang="en-US" b="1" dirty="0" smtClean="0"/>
              <a:t>CLICK HERE</a:t>
            </a:r>
            <a:endParaRPr lang="en-US" b="1" dirty="0"/>
          </a:p>
        </p:txBody>
      </p:sp>
      <p:sp>
        <p:nvSpPr>
          <p:cNvPr id="12" name="Down Arrow 11"/>
          <p:cNvSpPr/>
          <p:nvPr/>
        </p:nvSpPr>
        <p:spPr>
          <a:xfrm>
            <a:off x="8077200" y="1676400"/>
            <a:ext cx="457200" cy="6858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 val="812705272"/>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TotalTime>
  <Words>1532</Words>
  <Application>Microsoft Office PowerPoint</Application>
  <PresentationFormat>On-screen Show (4:3)</PresentationFormat>
  <Paragraphs>155</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Professional Learning Communities USD #443 Secondary Schools</vt:lpstr>
      <vt:lpstr>Mastery Objective</vt:lpstr>
      <vt:lpstr>Slide 3</vt:lpstr>
      <vt:lpstr>How do we Prepare for Great Teaching?</vt:lpstr>
      <vt:lpstr>Slide 5</vt:lpstr>
      <vt:lpstr>Slide 6</vt:lpstr>
      <vt:lpstr>Slide 7</vt:lpstr>
      <vt:lpstr>Slide 8</vt:lpstr>
      <vt:lpstr>Slide 9</vt:lpstr>
      <vt:lpstr>Checking For Understanding</vt:lpstr>
      <vt:lpstr>Slide 11</vt:lpstr>
      <vt:lpstr>Slide 12</vt:lpstr>
      <vt:lpstr>Slide 13</vt:lpstr>
      <vt:lpstr>Slide 14</vt:lpstr>
      <vt:lpstr>Slide 15</vt:lpstr>
      <vt:lpstr>Slide 16</vt:lpstr>
      <vt:lpstr>Slide 17</vt:lpstr>
    </vt:vector>
  </TitlesOfParts>
  <Company>USD 443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cammack_cindy</dc:creator>
  <cp:lastModifiedBy>king_michael</cp:lastModifiedBy>
  <cp:revision>73</cp:revision>
  <dcterms:created xsi:type="dcterms:W3CDTF">2013-08-26T16:14:05Z</dcterms:created>
  <dcterms:modified xsi:type="dcterms:W3CDTF">2014-07-10T16:59:34Z</dcterms:modified>
</cp:coreProperties>
</file>