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6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 For example, we know how well students performed on the third grade state reading assessment. 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eWalkThrough Customized Tool provides: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Support for the researched-based interventions within the district’s integrated improvement plan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Common understanding of effective instruction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Identification of instructional areas of focus within the district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Data to drive differentiated professional development that results in saving the district precious resources (time/money)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A direct correlation of classroom practice to student achievement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Collective understanding instructional vocabulary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Calibration of eWalkThrough tool to ensure inter-rater reliability through professional development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Dynamic data that allows for discussion, reflection, and collaboration for instructional improvement.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Electronic reports of data with the filtering capabilities for district, building, department/grade level, teacher and more.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Instant communication capabilities through e-mail to selected personnel, such as the teacher.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0" y="1541738"/>
            <a:ext cx="9143999" cy="915711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0" y="0"/>
            <a:ext cx="9144000" cy="16001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 rot="-186992">
            <a:off x="1102116" y="2348618"/>
            <a:ext cx="7576304" cy="393946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buNone/>
              <a:defRPr sz="2000"/>
            </a:lvl1pPr>
            <a:lvl2pPr>
              <a:spcBef>
                <a:spcPts val="0"/>
              </a:spcBef>
              <a:buSzPct val="100000"/>
              <a:buNone/>
              <a:defRPr sz="2000"/>
            </a:lvl2pPr>
            <a:lvl3pPr>
              <a:spcBef>
                <a:spcPts val="0"/>
              </a:spcBef>
              <a:buSzPct val="100000"/>
              <a:buNone/>
              <a:defRPr sz="2000"/>
            </a:lvl3pPr>
            <a:lvl4pPr>
              <a:spcBef>
                <a:spcPts val="0"/>
              </a:spcBef>
              <a:buSzPct val="100000"/>
              <a:buNone/>
              <a:defRPr sz="2000"/>
            </a:lvl4pPr>
            <a:lvl5pPr>
              <a:spcBef>
                <a:spcPts val="0"/>
              </a:spcBef>
              <a:buSzPct val="100000"/>
              <a:buNone/>
              <a:defRPr sz="2000"/>
            </a:lvl5pPr>
            <a:lvl6pPr>
              <a:spcBef>
                <a:spcPts val="0"/>
              </a:spcBef>
              <a:buSzPct val="100000"/>
              <a:buNone/>
              <a:defRPr sz="2000"/>
            </a:lvl6pPr>
            <a:lvl7pPr>
              <a:spcBef>
                <a:spcPts val="0"/>
              </a:spcBef>
              <a:buSzPct val="100000"/>
              <a:buNone/>
              <a:defRPr sz="2000"/>
            </a:lvl7pPr>
            <a:lvl8pPr>
              <a:spcBef>
                <a:spcPts val="0"/>
              </a:spcBef>
              <a:buSzPct val="100000"/>
              <a:buNone/>
              <a:defRPr sz="2000"/>
            </a:lvl8pPr>
            <a:lvl9pPr>
              <a:spcBef>
                <a:spcPts val="0"/>
              </a:spcBef>
              <a:buSzPct val="100000"/>
              <a:buNone/>
              <a:defRPr sz="2000"/>
            </a:lvl9pPr>
          </a:lstStyle>
          <a:p>
            <a:endParaRPr/>
          </a:p>
        </p:txBody>
      </p:sp>
      <p:sp>
        <p:nvSpPr>
          <p:cNvPr id="19" name="Shape 19"/>
          <p:cNvSpPr/>
          <p:nvPr/>
        </p:nvSpPr>
        <p:spPr>
          <a:xfrm rot="-180223">
            <a:off x="472457" y="1841105"/>
            <a:ext cx="498084" cy="33714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 rot="-183804">
            <a:off x="1035602" y="1005108"/>
            <a:ext cx="7763693" cy="106799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 b="1"/>
            </a:lvl1pPr>
            <a:lvl2pPr>
              <a:spcBef>
                <a:spcPts val="0"/>
              </a:spcBef>
              <a:buSzPct val="100000"/>
              <a:defRPr sz="4800" b="1"/>
            </a:lvl2pPr>
            <a:lvl3pPr>
              <a:spcBef>
                <a:spcPts val="0"/>
              </a:spcBef>
              <a:buSzPct val="100000"/>
              <a:defRPr sz="4800" b="1"/>
            </a:lvl3pPr>
            <a:lvl4pPr>
              <a:spcBef>
                <a:spcPts val="0"/>
              </a:spcBef>
              <a:buSzPct val="100000"/>
              <a:defRPr sz="4800" b="1"/>
            </a:lvl4pPr>
            <a:lvl5pPr>
              <a:spcBef>
                <a:spcPts val="0"/>
              </a:spcBef>
              <a:buSzPct val="100000"/>
              <a:defRPr sz="4800" b="1"/>
            </a:lvl5pPr>
            <a:lvl6pPr>
              <a:spcBef>
                <a:spcPts val="0"/>
              </a:spcBef>
              <a:buSzPct val="100000"/>
              <a:defRPr sz="4800" b="1"/>
            </a:lvl6pPr>
            <a:lvl7pPr>
              <a:spcBef>
                <a:spcPts val="0"/>
              </a:spcBef>
              <a:buSzPct val="100000"/>
              <a:defRPr sz="4800" b="1"/>
            </a:lvl7pPr>
            <a:lvl8pPr>
              <a:spcBef>
                <a:spcPts val="0"/>
              </a:spcBef>
              <a:buSzPct val="100000"/>
              <a:defRPr sz="4800" b="1"/>
            </a:lvl8pPr>
            <a:lvl9pPr>
              <a:spcBef>
                <a:spcPts val="0"/>
              </a:spcBef>
              <a:buSzPct val="100000"/>
              <a:defRPr sz="4800" b="1"/>
            </a:lvl9pPr>
          </a:lstStyle>
          <a:p>
            <a:endParaRPr/>
          </a:p>
        </p:txBody>
      </p:sp>
      <p:sp>
        <p:nvSpPr>
          <p:cNvPr id="21" name="Shape 21"/>
          <p:cNvSpPr/>
          <p:nvPr/>
        </p:nvSpPr>
        <p:spPr>
          <a:xfrm flipH="1">
            <a:off x="0" y="2633472"/>
            <a:ext cx="9143999" cy="2511742"/>
          </a:xfrm>
          <a:custGeom>
            <a:avLst/>
            <a:gdLst/>
            <a:ahLst/>
            <a:cxnLst/>
            <a:rect l="0" t="0" r="0" b="0"/>
            <a:pathLst>
              <a:path w="9144000" h="3429000" extrusionOk="0">
                <a:moveTo>
                  <a:pt x="0" y="0"/>
                </a:moveTo>
                <a:lnTo>
                  <a:pt x="0" y="762000"/>
                </a:lnTo>
                <a:lnTo>
                  <a:pt x="0" y="3429000"/>
                </a:lnTo>
                <a:lnTo>
                  <a:pt x="9144000" y="3429000"/>
                </a:lnTo>
                <a:lnTo>
                  <a:pt x="9144000" y="762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 rot="-213060">
            <a:off x="920480" y="2871570"/>
            <a:ext cx="6010940" cy="2166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>
            <a:off x="0" y="4686300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-85926">
            <a:off x="919151" y="4632406"/>
            <a:ext cx="7394209" cy="220614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rot="10800000" flipH="1">
            <a:off x="0" y="-703"/>
            <a:ext cx="9143999" cy="108655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rot="10800000" flipH="1">
            <a:off x="0" y="0"/>
            <a:ext cx="9143999" cy="102505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 flipH="1">
            <a:off x="0" y="4745735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rot="-85926">
            <a:off x="916433" y="4721779"/>
            <a:ext cx="7394209" cy="237220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har char="★"/>
              <a:defRPr sz="1800">
                <a:solidFill>
                  <a:schemeClr val="dk2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1pPr>
            <a:lvl2pPr>
              <a:spcBef>
                <a:spcPts val="0"/>
              </a:spcBef>
              <a:buChar char="○"/>
              <a:defRPr/>
            </a:lvl2pPr>
            <a:lvl3pPr>
              <a:spcBef>
                <a:spcPts val="0"/>
              </a:spcBef>
              <a:buChar char="■"/>
              <a:defRPr/>
            </a:lvl3pPr>
            <a:lvl4pPr>
              <a:spcBef>
                <a:spcPts val="0"/>
              </a:spcBef>
              <a:buChar char="●"/>
              <a:defRPr/>
            </a:lvl4pPr>
            <a:lvl5pPr>
              <a:spcBef>
                <a:spcPts val="0"/>
              </a:spcBef>
              <a:buChar char="○"/>
              <a:defRPr/>
            </a:lvl5pPr>
            <a:lvl6pPr>
              <a:spcBef>
                <a:spcPts val="0"/>
              </a:spcBef>
              <a:buChar char="■"/>
              <a:defRPr/>
            </a:lvl6pPr>
            <a:lvl7pPr>
              <a:spcBef>
                <a:spcPts val="0"/>
              </a:spcBef>
              <a:buChar char="●"/>
              <a:defRPr/>
            </a:lvl7pPr>
            <a:lvl8pPr>
              <a:spcBef>
                <a:spcPts val="0"/>
              </a:spcBef>
              <a:buChar char="○"/>
              <a:defRPr/>
            </a:lvl8pPr>
            <a:lvl9pPr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 flipH="1">
            <a:off x="0" y="4686300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-85926">
            <a:off x="919151" y="4632406"/>
            <a:ext cx="7394209" cy="220614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10800000" flipH="1">
            <a:off x="0" y="-703"/>
            <a:ext cx="9143999" cy="108655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rot="10800000" flipH="1">
            <a:off x="0" y="0"/>
            <a:ext cx="9143999" cy="102505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/>
          <p:nvPr/>
        </p:nvSpPr>
        <p:spPr>
          <a:xfrm rot="-85926">
            <a:off x="916433" y="4721779"/>
            <a:ext cx="7394209" cy="237220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/>
          <p:nvPr/>
        </p:nvSpPr>
        <p:spPr>
          <a:xfrm flipH="1">
            <a:off x="0" y="4745735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 flipH="1">
            <a:off x="0" y="4686300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 rot="-85926">
            <a:off x="919151" y="4632406"/>
            <a:ext cx="7394209" cy="220614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 rot="10800000" flipH="1">
            <a:off x="0" y="-703"/>
            <a:ext cx="9143999" cy="108655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 rot="10800000" flipH="1">
            <a:off x="0" y="0"/>
            <a:ext cx="9143999" cy="102505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/>
          <p:nvPr/>
        </p:nvSpPr>
        <p:spPr>
          <a:xfrm rot="-85926">
            <a:off x="916433" y="4721779"/>
            <a:ext cx="7394209" cy="237220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 flipH="1">
            <a:off x="0" y="4745735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 flipH="1">
            <a:off x="0" y="4686300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 rot="-85926">
            <a:off x="919151" y="4632406"/>
            <a:ext cx="7394209" cy="220614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/>
          <p:nvPr/>
        </p:nvSpPr>
        <p:spPr>
          <a:xfrm rot="10800000" flipH="1">
            <a:off x="0" y="-703"/>
            <a:ext cx="9143999" cy="108655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 rot="-90017">
            <a:off x="999515" y="4338182"/>
            <a:ext cx="5568708" cy="355283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62" name="Shape 62"/>
          <p:cNvSpPr/>
          <p:nvPr/>
        </p:nvSpPr>
        <p:spPr>
          <a:xfrm rot="10800000" flipH="1">
            <a:off x="0" y="0"/>
            <a:ext cx="9143999" cy="102505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rot="-85926">
            <a:off x="916433" y="4721779"/>
            <a:ext cx="7394209" cy="237220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 flipH="1">
            <a:off x="0" y="4745735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 flipH="1">
            <a:off x="0" y="4686300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 rot="-85926">
            <a:off x="919151" y="4632406"/>
            <a:ext cx="7394209" cy="220614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 rot="10800000" flipH="1">
            <a:off x="0" y="-703"/>
            <a:ext cx="9143999" cy="108655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 rot="10800000" flipH="1">
            <a:off x="0" y="0"/>
            <a:ext cx="9143999" cy="102505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 rot="-85926">
            <a:off x="916433" y="4721779"/>
            <a:ext cx="7394209" cy="237220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 flipH="1">
            <a:off x="0" y="4745735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60F0F"/>
            </a:gs>
            <a:gs pos="100000">
              <a:srgbClr val="C82009"/>
            </a:gs>
          </a:gsLst>
          <a:lin ang="5400000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5"/>
          <p:cNvCxnSpPr/>
          <p:nvPr/>
        </p:nvCxnSpPr>
        <p:spPr>
          <a:xfrm>
            <a:off x="76200" y="57150"/>
            <a:ext cx="0" cy="5029199"/>
          </a:xfrm>
          <a:prstGeom prst="straightConnector1">
            <a:avLst/>
          </a:prstGeom>
          <a:noFill/>
          <a:ln w="10795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" name="Shape 6"/>
          <p:cNvCxnSpPr/>
          <p:nvPr/>
        </p:nvCxnSpPr>
        <p:spPr>
          <a:xfrm>
            <a:off x="9067800" y="57150"/>
            <a:ext cx="0" cy="5029199"/>
          </a:xfrm>
          <a:prstGeom prst="straightConnector1">
            <a:avLst/>
          </a:prstGeom>
          <a:noFill/>
          <a:ln w="11430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Shape 7"/>
          <p:cNvCxnSpPr/>
          <p:nvPr/>
        </p:nvCxnSpPr>
        <p:spPr>
          <a:xfrm>
            <a:off x="533399" y="57150"/>
            <a:ext cx="0" cy="5029199"/>
          </a:xfrm>
          <a:prstGeom prst="straightConnector1">
            <a:avLst/>
          </a:prstGeom>
          <a:noFill/>
          <a:ln w="6985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" name="Shape 8"/>
          <p:cNvCxnSpPr/>
          <p:nvPr/>
        </p:nvCxnSpPr>
        <p:spPr>
          <a:xfrm flipH="1">
            <a:off x="914400" y="57150"/>
            <a:ext cx="152399" cy="4743600"/>
          </a:xfrm>
          <a:prstGeom prst="straightConnector1">
            <a:avLst/>
          </a:prstGeom>
          <a:noFill/>
          <a:ln w="15240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" name="Shape 9"/>
          <p:cNvSpPr/>
          <p:nvPr/>
        </p:nvSpPr>
        <p:spPr>
          <a:xfrm>
            <a:off x="110055" y="57150"/>
            <a:ext cx="1698625" cy="4972047"/>
          </a:xfrm>
          <a:custGeom>
            <a:avLst/>
            <a:gdLst/>
            <a:ahLst/>
            <a:cxnLst/>
            <a:rect l="0" t="0" r="0" b="0"/>
            <a:pathLst>
              <a:path w="1070" h="4154" extrusionOk="0">
                <a:moveTo>
                  <a:pt x="4" y="0"/>
                </a:moveTo>
                <a:lnTo>
                  <a:pt x="4" y="0"/>
                </a:lnTo>
                <a:lnTo>
                  <a:pt x="2" y="74"/>
                </a:lnTo>
                <a:lnTo>
                  <a:pt x="0" y="162"/>
                </a:lnTo>
                <a:lnTo>
                  <a:pt x="0" y="280"/>
                </a:lnTo>
                <a:lnTo>
                  <a:pt x="4" y="426"/>
                </a:lnTo>
                <a:lnTo>
                  <a:pt x="10" y="594"/>
                </a:lnTo>
                <a:lnTo>
                  <a:pt x="16" y="686"/>
                </a:lnTo>
                <a:lnTo>
                  <a:pt x="22" y="782"/>
                </a:lnTo>
                <a:lnTo>
                  <a:pt x="30" y="884"/>
                </a:lnTo>
                <a:lnTo>
                  <a:pt x="42" y="990"/>
                </a:lnTo>
                <a:lnTo>
                  <a:pt x="54" y="1098"/>
                </a:lnTo>
                <a:lnTo>
                  <a:pt x="68" y="1210"/>
                </a:lnTo>
                <a:lnTo>
                  <a:pt x="86" y="1324"/>
                </a:lnTo>
                <a:lnTo>
                  <a:pt x="104" y="1442"/>
                </a:lnTo>
                <a:lnTo>
                  <a:pt x="126" y="1562"/>
                </a:lnTo>
                <a:lnTo>
                  <a:pt x="152" y="1682"/>
                </a:lnTo>
                <a:lnTo>
                  <a:pt x="178" y="1804"/>
                </a:lnTo>
                <a:lnTo>
                  <a:pt x="210" y="1928"/>
                </a:lnTo>
                <a:lnTo>
                  <a:pt x="244" y="2050"/>
                </a:lnTo>
                <a:lnTo>
                  <a:pt x="280" y="2174"/>
                </a:lnTo>
                <a:lnTo>
                  <a:pt x="322" y="2298"/>
                </a:lnTo>
                <a:lnTo>
                  <a:pt x="366" y="2420"/>
                </a:lnTo>
                <a:lnTo>
                  <a:pt x="416" y="2542"/>
                </a:lnTo>
                <a:lnTo>
                  <a:pt x="468" y="2662"/>
                </a:lnTo>
                <a:lnTo>
                  <a:pt x="496" y="2722"/>
                </a:lnTo>
                <a:lnTo>
                  <a:pt x="524" y="2780"/>
                </a:lnTo>
                <a:lnTo>
                  <a:pt x="554" y="2838"/>
                </a:lnTo>
                <a:lnTo>
                  <a:pt x="586" y="2896"/>
                </a:lnTo>
                <a:lnTo>
                  <a:pt x="586" y="2896"/>
                </a:lnTo>
                <a:lnTo>
                  <a:pt x="652" y="3018"/>
                </a:lnTo>
                <a:lnTo>
                  <a:pt x="714" y="3132"/>
                </a:lnTo>
                <a:lnTo>
                  <a:pt x="768" y="3238"/>
                </a:lnTo>
                <a:lnTo>
                  <a:pt x="816" y="3336"/>
                </a:lnTo>
                <a:lnTo>
                  <a:pt x="860" y="3426"/>
                </a:lnTo>
                <a:lnTo>
                  <a:pt x="900" y="3510"/>
                </a:lnTo>
                <a:lnTo>
                  <a:pt x="934" y="3588"/>
                </a:lnTo>
                <a:lnTo>
                  <a:pt x="964" y="3658"/>
                </a:lnTo>
                <a:lnTo>
                  <a:pt x="988" y="3724"/>
                </a:lnTo>
                <a:lnTo>
                  <a:pt x="1010" y="3782"/>
                </a:lnTo>
                <a:lnTo>
                  <a:pt x="1028" y="3836"/>
                </a:lnTo>
                <a:lnTo>
                  <a:pt x="1042" y="3884"/>
                </a:lnTo>
                <a:lnTo>
                  <a:pt x="1052" y="3926"/>
                </a:lnTo>
                <a:lnTo>
                  <a:pt x="1060" y="3964"/>
                </a:lnTo>
                <a:lnTo>
                  <a:pt x="1066" y="3998"/>
                </a:lnTo>
                <a:lnTo>
                  <a:pt x="1068" y="4028"/>
                </a:lnTo>
                <a:lnTo>
                  <a:pt x="1070" y="4054"/>
                </a:lnTo>
                <a:lnTo>
                  <a:pt x="1068" y="4074"/>
                </a:lnTo>
                <a:lnTo>
                  <a:pt x="1066" y="4094"/>
                </a:lnTo>
                <a:lnTo>
                  <a:pt x="1060" y="4108"/>
                </a:lnTo>
                <a:lnTo>
                  <a:pt x="1056" y="4122"/>
                </a:lnTo>
                <a:lnTo>
                  <a:pt x="1050" y="4132"/>
                </a:lnTo>
                <a:lnTo>
                  <a:pt x="1042" y="4138"/>
                </a:lnTo>
                <a:lnTo>
                  <a:pt x="1034" y="4144"/>
                </a:lnTo>
                <a:lnTo>
                  <a:pt x="1028" y="4148"/>
                </a:lnTo>
                <a:lnTo>
                  <a:pt x="1020" y="4152"/>
                </a:lnTo>
                <a:lnTo>
                  <a:pt x="1006" y="4154"/>
                </a:lnTo>
                <a:lnTo>
                  <a:pt x="998" y="4152"/>
                </a:lnTo>
                <a:lnTo>
                  <a:pt x="994" y="4152"/>
                </a:lnTo>
              </a:path>
            </a:pathLst>
          </a:custGeom>
          <a:noFill/>
          <a:ln w="2540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7839160" y="4114800"/>
            <a:ext cx="1181100" cy="597693"/>
          </a:xfrm>
          <a:custGeom>
            <a:avLst/>
            <a:gdLst/>
            <a:ahLst/>
            <a:cxnLst/>
            <a:rect l="0" t="0" r="0" b="0"/>
            <a:pathLst>
              <a:path w="744" h="502" extrusionOk="0">
                <a:moveTo>
                  <a:pt x="0" y="502"/>
                </a:moveTo>
                <a:lnTo>
                  <a:pt x="0" y="502"/>
                </a:lnTo>
                <a:lnTo>
                  <a:pt x="4" y="482"/>
                </a:lnTo>
                <a:lnTo>
                  <a:pt x="10" y="460"/>
                </a:lnTo>
                <a:lnTo>
                  <a:pt x="20" y="430"/>
                </a:lnTo>
                <a:lnTo>
                  <a:pt x="36" y="396"/>
                </a:lnTo>
                <a:lnTo>
                  <a:pt x="56" y="358"/>
                </a:lnTo>
                <a:lnTo>
                  <a:pt x="84" y="316"/>
                </a:lnTo>
                <a:lnTo>
                  <a:pt x="100" y="294"/>
                </a:lnTo>
                <a:lnTo>
                  <a:pt x="118" y="272"/>
                </a:lnTo>
                <a:lnTo>
                  <a:pt x="138" y="248"/>
                </a:lnTo>
                <a:lnTo>
                  <a:pt x="160" y="226"/>
                </a:lnTo>
                <a:lnTo>
                  <a:pt x="184" y="204"/>
                </a:lnTo>
                <a:lnTo>
                  <a:pt x="212" y="182"/>
                </a:lnTo>
                <a:lnTo>
                  <a:pt x="240" y="162"/>
                </a:lnTo>
                <a:lnTo>
                  <a:pt x="272" y="140"/>
                </a:lnTo>
                <a:lnTo>
                  <a:pt x="306" y="120"/>
                </a:lnTo>
                <a:lnTo>
                  <a:pt x="342" y="102"/>
                </a:lnTo>
                <a:lnTo>
                  <a:pt x="382" y="84"/>
                </a:lnTo>
                <a:lnTo>
                  <a:pt x="424" y="66"/>
                </a:lnTo>
                <a:lnTo>
                  <a:pt x="470" y="52"/>
                </a:lnTo>
                <a:lnTo>
                  <a:pt x="518" y="38"/>
                </a:lnTo>
                <a:lnTo>
                  <a:pt x="570" y="26"/>
                </a:lnTo>
                <a:lnTo>
                  <a:pt x="624" y="16"/>
                </a:lnTo>
                <a:lnTo>
                  <a:pt x="682" y="6"/>
                </a:lnTo>
                <a:lnTo>
                  <a:pt x="744" y="0"/>
                </a:lnTo>
              </a:path>
            </a:pathLst>
          </a:custGeom>
          <a:noFill/>
          <a:ln w="25400" cap="flat" cmpd="sng">
            <a:solidFill>
              <a:srgbClr val="CB28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273122" y="2652712"/>
            <a:ext cx="777875" cy="1955006"/>
          </a:xfrm>
          <a:custGeom>
            <a:avLst/>
            <a:gdLst/>
            <a:ahLst/>
            <a:cxnLst/>
            <a:rect l="0" t="0" r="0" b="0"/>
            <a:pathLst>
              <a:path w="490" h="1642" extrusionOk="0">
                <a:moveTo>
                  <a:pt x="0" y="1642"/>
                </a:moveTo>
                <a:lnTo>
                  <a:pt x="0" y="1642"/>
                </a:lnTo>
                <a:lnTo>
                  <a:pt x="24" y="1624"/>
                </a:lnTo>
                <a:lnTo>
                  <a:pt x="50" y="1600"/>
                </a:lnTo>
                <a:lnTo>
                  <a:pt x="86" y="1564"/>
                </a:lnTo>
                <a:lnTo>
                  <a:pt x="126" y="1518"/>
                </a:lnTo>
                <a:lnTo>
                  <a:pt x="148" y="1490"/>
                </a:lnTo>
                <a:lnTo>
                  <a:pt x="172" y="1458"/>
                </a:lnTo>
                <a:lnTo>
                  <a:pt x="196" y="1424"/>
                </a:lnTo>
                <a:lnTo>
                  <a:pt x="220" y="1384"/>
                </a:lnTo>
                <a:lnTo>
                  <a:pt x="244" y="1344"/>
                </a:lnTo>
                <a:lnTo>
                  <a:pt x="268" y="1298"/>
                </a:lnTo>
                <a:lnTo>
                  <a:pt x="292" y="1248"/>
                </a:lnTo>
                <a:lnTo>
                  <a:pt x="316" y="1196"/>
                </a:lnTo>
                <a:lnTo>
                  <a:pt x="340" y="1138"/>
                </a:lnTo>
                <a:lnTo>
                  <a:pt x="362" y="1078"/>
                </a:lnTo>
                <a:lnTo>
                  <a:pt x="384" y="1014"/>
                </a:lnTo>
                <a:lnTo>
                  <a:pt x="404" y="944"/>
                </a:lnTo>
                <a:lnTo>
                  <a:pt x="422" y="870"/>
                </a:lnTo>
                <a:lnTo>
                  <a:pt x="438" y="792"/>
                </a:lnTo>
                <a:lnTo>
                  <a:pt x="454" y="710"/>
                </a:lnTo>
                <a:lnTo>
                  <a:pt x="466" y="624"/>
                </a:lnTo>
                <a:lnTo>
                  <a:pt x="476" y="532"/>
                </a:lnTo>
                <a:lnTo>
                  <a:pt x="484" y="436"/>
                </a:lnTo>
                <a:lnTo>
                  <a:pt x="488" y="334"/>
                </a:lnTo>
                <a:lnTo>
                  <a:pt x="490" y="228"/>
                </a:lnTo>
                <a:lnTo>
                  <a:pt x="488" y="118"/>
                </a:lnTo>
                <a:lnTo>
                  <a:pt x="484" y="0"/>
                </a:lnTo>
              </a:path>
            </a:pathLst>
          </a:custGeom>
          <a:noFill/>
          <a:ln w="25400" cap="flat" cmpd="sng">
            <a:solidFill>
              <a:srgbClr val="D0331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 rot="-180108">
            <a:off x="1177259" y="-15156"/>
            <a:ext cx="8220779" cy="8590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316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2"/>
              </a:buClr>
              <a:buSzPct val="100000"/>
              <a:buFont typeface="Trebuchet MS"/>
              <a:defRPr sz="3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2"/>
              </a:buClr>
              <a:buSzPct val="100000"/>
              <a:buFont typeface="Trebuchet MS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Trebuchet MS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en" sz="130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 rot="-183804">
            <a:off x="1035602" y="1005108"/>
            <a:ext cx="7763693" cy="106799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latin typeface="Architects Daughter"/>
                <a:ea typeface="Architects Daughter"/>
                <a:cs typeface="Architects Daughter"/>
                <a:sym typeface="Architects Daughter"/>
              </a:rPr>
              <a:t>eWalkThrough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subTitle" idx="1"/>
          </p:nvPr>
        </p:nvSpPr>
        <p:spPr>
          <a:xfrm rot="-186992">
            <a:off x="953916" y="2374768"/>
            <a:ext cx="7576304" cy="39394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sz="3600">
                <a:latin typeface="Architects Daughter"/>
                <a:ea typeface="Architects Daughter"/>
                <a:cs typeface="Architects Daughter"/>
                <a:sym typeface="Architects Daughter"/>
              </a:rPr>
              <a:t>August 2015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1293900" y="3282850"/>
            <a:ext cx="6544200" cy="13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 txBox="1"/>
          <p:nvPr/>
        </p:nvSpPr>
        <p:spPr>
          <a:xfrm>
            <a:off x="1325975" y="3347025"/>
            <a:ext cx="7378500" cy="13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The participants will demonstrate an understanding of the data collection procedure by examining the USD 443 walk through document.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Creating the Learning Environment...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With your partner discuss. . .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*What does an effective learning environment look like??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3F3F3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	-An effective learning environment supports student learning through the use of groups, teacher proximity, effective classroom management, respect, and rapport.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*What does an effective learning environment look like?  sound like?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Instructional Strategies...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1)  Cues, Questions, Graphic Organizers &amp; Non-Linguistic Representations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	These instructional strategies will be looked at more closely throughout this year.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F3F3F3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2)  Academic Discourse Opportunities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	Are students talking?  Are they using specific academic language?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3)  Technology SAMR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	Who is using the technology and how is it being used?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Depth of Knowledge / Blooms...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 DOK 1:  RECALL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		recalling, listing, memorizing, describing, defining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DOK 2:  SKILL / CONCEPT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		explaining, summarizing, classifying, illustrating, experimenting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DOK 3:  STRATEGIC THINKING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		comparing, questioning, judging, ranking, defending, appraising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DOK 4:  EXTENDED THINKING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		designing, constructing, producing, planning, improvising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latin typeface="Architects Daughter"/>
                <a:ea typeface="Architects Daughter"/>
                <a:cs typeface="Architects Daughter"/>
                <a:sym typeface="Architects Daughter"/>
              </a:rPr>
              <a:t>Team Goal </a:t>
            </a:r>
            <a:r>
              <a:rPr lang="en" dirty="0">
                <a:latin typeface="Architects Daughter"/>
                <a:ea typeface="Architects Daughter"/>
                <a:cs typeface="Architects Daughter"/>
                <a:sym typeface="Architects Daughter"/>
              </a:rPr>
              <a:t>Setting...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>
                <a:solidFill>
                  <a:srgbClr val="F3F3F3"/>
                </a:solidFill>
              </a:rPr>
              <a:t>Set one </a:t>
            </a:r>
            <a:r>
              <a:rPr lang="en" dirty="0" smtClean="0">
                <a:solidFill>
                  <a:srgbClr val="F3F3F3"/>
                </a:solidFill>
              </a:rPr>
              <a:t>Team Goal During Team Time and </a:t>
            </a:r>
            <a:r>
              <a:rPr lang="en" dirty="0">
                <a:solidFill>
                  <a:srgbClr val="F3F3F3"/>
                </a:solidFill>
              </a:rPr>
              <a:t>two Personal Goals.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solidFill>
                  <a:srgbClr val="F3F3F3"/>
                </a:solidFill>
              </a:rPr>
              <a:t>Examples: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solidFill>
                  <a:srgbClr val="F3F3F3"/>
                </a:solidFill>
              </a:rPr>
              <a:t>	-Students will know &amp; understand the mastery objective 75% of the walkthroughs.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solidFill>
                  <a:srgbClr val="F3F3F3"/>
                </a:solidFill>
              </a:rPr>
              <a:t>	-More than 60% of the students will be academically engaged 80% of the walkthroughs.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solidFill>
                  <a:srgbClr val="F3F3F3"/>
                </a:solidFill>
              </a:rPr>
              <a:t>	-My class will be marked in DOK level 2 or higher 50% of the walkthroughs.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F3F3F3"/>
                </a:solidFill>
              </a:rPr>
              <a:t>	-Students will be using technology on 40% of the walkthroughs.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F3F3F3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Additional Info...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Administrators:  WalkThroughs in our building.  Add/Clarify for better understanding.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F3F3F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 rot="-228245">
            <a:off x="1287348" y="97535"/>
            <a:ext cx="5720102" cy="859729"/>
          </a:xfrm>
          <a:prstGeom prst="rect">
            <a:avLst/>
          </a:prstGeom>
          <a:ln w="9525" cap="flat" cmpd="sng">
            <a:solidFill>
              <a:srgbClr val="F3F3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endParaRPr sz="12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endParaRPr sz="12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endParaRPr sz="12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 b="1">
                <a:latin typeface="Architects Daughter"/>
                <a:ea typeface="Architects Daughter"/>
                <a:cs typeface="Architects Daughter"/>
                <a:sym typeface="Architects Daughter"/>
              </a:rPr>
              <a:t>Why an eWalkThrough?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What?</a:t>
            </a:r>
          </a:p>
          <a:p>
            <a:pPr>
              <a:spcBef>
                <a:spcPts val="0"/>
              </a:spcBef>
              <a:buNone/>
            </a:pPr>
            <a:endParaRPr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In education, we collect endless data regarding student achievement. </a:t>
            </a:r>
          </a:p>
          <a:p>
            <a:pPr lvl="0" rtl="0">
              <a:spcBef>
                <a:spcPts val="0"/>
              </a:spcBef>
              <a:buNone/>
            </a:pPr>
            <a:endParaRPr sz="1000">
              <a:solidFill>
                <a:srgbClr val="F3F3F3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Often, administrators don’t know what happens in the classroom instructionally that contributes to student performance.  </a:t>
            </a:r>
          </a:p>
          <a:p>
            <a:pPr lvl="0" rtl="0">
              <a:spcBef>
                <a:spcPts val="0"/>
              </a:spcBef>
              <a:buNone/>
            </a:pPr>
            <a:endParaRPr sz="1000">
              <a:solidFill>
                <a:srgbClr val="F3F3F3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Southwest Plains Regional Service Center (SWPRC) has developed an electronic eWalkThrough (eWT) tool that can provide schools with this type of information. 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What is the eWalkThrough?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The eWalkThrough is web-based. </a:t>
            </a:r>
          </a:p>
          <a:p>
            <a:pPr lvl="0" rtl="0">
              <a:spcBef>
                <a:spcPts val="0"/>
              </a:spcBef>
              <a:buNone/>
            </a:pPr>
            <a:endParaRPr sz="1000">
              <a:solidFill>
                <a:srgbClr val="F3F3F3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A powerful time-saving tool that streamlines the data analysis process </a:t>
            </a:r>
          </a:p>
          <a:p>
            <a:pPr lvl="0" rtl="0">
              <a:spcBef>
                <a:spcPts val="0"/>
              </a:spcBef>
              <a:buNone/>
            </a:pPr>
            <a:endParaRPr sz="1000">
              <a:solidFill>
                <a:srgbClr val="F3F3F3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Automatically creates spreadsheets and graphs from the completed classroom observations.  </a:t>
            </a:r>
          </a:p>
          <a:p>
            <a:pPr lvl="0" rtl="0">
              <a:spcBef>
                <a:spcPts val="0"/>
              </a:spcBef>
              <a:buNone/>
            </a:pPr>
            <a:endParaRPr sz="1000">
              <a:solidFill>
                <a:srgbClr val="F3F3F3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Allows more time to focus on instructional improvement.  </a:t>
            </a:r>
          </a:p>
          <a:p>
            <a:pPr>
              <a:spcBef>
                <a:spcPts val="0"/>
              </a:spcBef>
              <a:buNone/>
            </a:pPr>
            <a:endParaRPr>
              <a:solidFill>
                <a:srgbClr val="F3F3F3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Data Reporting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3F3F3"/>
              </a:buClr>
              <a:buFont typeface="Architects Daughter"/>
            </a:pPr>
            <a:r>
              <a:rPr lang="en">
                <a:solidFill>
                  <a:srgbClr val="F3F3F3"/>
                </a:solidFill>
              </a:rPr>
              <a:t>Data from the walkthroughs is immediately entered into the reports section </a:t>
            </a: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  <a:buFont typeface="Architects Daughter"/>
            </a:pPr>
            <a:r>
              <a:rPr lang="en">
                <a:solidFill>
                  <a:srgbClr val="F3F3F3"/>
                </a:solidFill>
              </a:rPr>
              <a:t>Data can be sorted by school and department and over specific periods of time selected by the observer.  </a:t>
            </a: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  <a:buFont typeface="Architects Daughter"/>
            </a:pPr>
            <a:r>
              <a:rPr lang="en">
                <a:solidFill>
                  <a:srgbClr val="F3F3F3"/>
                </a:solidFill>
              </a:rPr>
              <a:t>This data can show growth that is made and the amount of growth that occurred over time.</a:t>
            </a: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  <a:buFont typeface="Architects Daughter"/>
            </a:pPr>
            <a:r>
              <a:rPr lang="en">
                <a:solidFill>
                  <a:srgbClr val="F3F3F3"/>
                </a:solidFill>
              </a:rPr>
              <a:t>The need for additional professional development in specific areas is identified </a:t>
            </a:r>
          </a:p>
          <a:p>
            <a:pPr>
              <a:spcBef>
                <a:spcPts val="0"/>
              </a:spcBef>
              <a:buNone/>
            </a:pPr>
            <a:endParaRPr>
              <a:solidFill>
                <a:srgbClr val="F3F3F3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What to expect with a WalkThrough 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518096" y="1260181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An administrator/team will come into your room for 3-5 minutes</a:t>
            </a: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It is a snapshot of your instruction. They will </a:t>
            </a:r>
            <a:r>
              <a:rPr lang="en" b="1" u="sng">
                <a:solidFill>
                  <a:srgbClr val="F3F3F3"/>
                </a:solidFill>
              </a:rPr>
              <a:t>not</a:t>
            </a:r>
            <a:r>
              <a:rPr lang="en">
                <a:solidFill>
                  <a:srgbClr val="F3F3F3"/>
                </a:solidFill>
              </a:rPr>
              <a:t> see everything.</a:t>
            </a: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The administrator/team will have their iPads to collect data.</a:t>
            </a: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The eWalkThrough document is a self-reflection tool for teachers.</a:t>
            </a:r>
          </a:p>
          <a:p>
            <a:pPr marL="457200" lvl="0" indent="-22860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It is </a:t>
            </a:r>
            <a:r>
              <a:rPr lang="en" b="1" u="sng">
                <a:solidFill>
                  <a:srgbClr val="F3F3F3"/>
                </a:solidFill>
              </a:rPr>
              <a:t>NOT</a:t>
            </a:r>
            <a:r>
              <a:rPr lang="en">
                <a:solidFill>
                  <a:srgbClr val="F3F3F3"/>
                </a:solidFill>
              </a:rPr>
              <a:t> an evaluation or tied to it in any way.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 rot="-228135">
            <a:off x="1144257" y="-11321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The Power of Feedback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The immediate feedback that teachers are provided is extremely powerful.  </a:t>
            </a: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Each eWalkThrough is saved by the observer</a:t>
            </a: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The teacher immediately receives a copy of the completed walkthrough.  </a:t>
            </a: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The self-reflection opportunity is provided to the teacher.</a:t>
            </a: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</a:pPr>
            <a:r>
              <a:rPr lang="en">
                <a:solidFill>
                  <a:srgbClr val="F3F3F3"/>
                </a:solidFill>
              </a:rPr>
              <a:t>Teachers can immediately begin to reflect and plan for change.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The eWalkThrough Document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3750" y="994475"/>
            <a:ext cx="3022150" cy="3550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Creating the Learning Environment...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With your partner discuss. . .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*What is needed in a mastery objective?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F3F3F3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	-A Mastery Objective should answer the questions “What do I want students to learn today? and How will I know they learned it?”</a:t>
            </a:r>
          </a:p>
          <a:p>
            <a:pPr marL="0" indent="0" rtl="0">
              <a:spcBef>
                <a:spcPts val="0"/>
              </a:spcBef>
              <a:buNone/>
            </a:pPr>
            <a:endParaRPr>
              <a:solidFill>
                <a:srgbClr val="F3F3F3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	-The Language Objective will address the language skills (reading/writing/speaking/listening) that students will need to be successful in the mastery objective.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Creating the Learning Environment...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With your partner discuss. . .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*What is a check for understanding?</a:t>
            </a:r>
          </a:p>
          <a:p>
            <a:pPr marL="0" indent="0" rtl="0">
              <a:spcBef>
                <a:spcPts val="0"/>
              </a:spcBef>
              <a:buNone/>
            </a:pPr>
            <a:endParaRPr>
              <a:solidFill>
                <a:srgbClr val="F3F3F3"/>
              </a:solidFill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	-an activity that checks students understanding of a concept used to adjust instruction and monitor learning.</a:t>
            </a:r>
          </a:p>
          <a:p>
            <a:pPr marL="0" indent="0" rtl="0">
              <a:spcBef>
                <a:spcPts val="0"/>
              </a:spcBef>
              <a:buNone/>
            </a:pPr>
            <a:endParaRPr>
              <a:solidFill>
                <a:srgbClr val="F3F3F3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* Describe to your partner a check for understanding that works well for you.  Then, share with the group.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iendly">
  <a:themeElements>
    <a:clrScheme name="Custom 432">
      <a:dk1>
        <a:srgbClr val="CA0001"/>
      </a:dk1>
      <a:lt1>
        <a:srgbClr val="ECE47C"/>
      </a:lt1>
      <a:dk2>
        <a:srgbClr val="000000"/>
      </a:dk2>
      <a:lt2>
        <a:srgbClr val="FFFFFF"/>
      </a:lt2>
      <a:accent1>
        <a:srgbClr val="E26F01"/>
      </a:accent1>
      <a:accent2>
        <a:srgbClr val="723C75"/>
      </a:accent2>
      <a:accent3>
        <a:srgbClr val="69B19F"/>
      </a:accent3>
      <a:accent4>
        <a:srgbClr val="BC5828"/>
      </a:accent4>
      <a:accent5>
        <a:srgbClr val="800000"/>
      </a:accent5>
      <a:accent6>
        <a:srgbClr val="333333"/>
      </a:accent6>
      <a:hlink>
        <a:srgbClr val="ECE47C"/>
      </a:hlink>
      <a:folHlink>
        <a:srgbClr val="FF51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537</Words>
  <Application>Microsoft Office PowerPoint</Application>
  <PresentationFormat>On-screen Show (16:9)</PresentationFormat>
  <Paragraphs>110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friendly</vt:lpstr>
      <vt:lpstr>eWalkThrough</vt:lpstr>
      <vt:lpstr>   Why an eWalkThrough? What? </vt:lpstr>
      <vt:lpstr>What is the eWalkThrough?</vt:lpstr>
      <vt:lpstr>Data Reporting</vt:lpstr>
      <vt:lpstr>What to expect with a WalkThrough </vt:lpstr>
      <vt:lpstr>The Power of Feedback</vt:lpstr>
      <vt:lpstr>The eWalkThrough Document</vt:lpstr>
      <vt:lpstr>Creating the Learning Environment...</vt:lpstr>
      <vt:lpstr>Creating the Learning Environment...</vt:lpstr>
      <vt:lpstr>Creating the Learning Environment...</vt:lpstr>
      <vt:lpstr>Instructional Strategies...</vt:lpstr>
      <vt:lpstr>Depth of Knowledge / Blooms...</vt:lpstr>
      <vt:lpstr>Team Goal Setting...</vt:lpstr>
      <vt:lpstr>Additional Info...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eWalkThrough</dc:title>
  <dc:creator>KARALEE HUCK</dc:creator>
  <cp:lastModifiedBy>king_michael</cp:lastModifiedBy>
  <cp:revision>2</cp:revision>
  <dcterms:modified xsi:type="dcterms:W3CDTF">2015-09-01T15:14:58Z</dcterms:modified>
</cp:coreProperties>
</file>