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7"/>
  </p:notesMasterIdLst>
  <p:sldIdLst>
    <p:sldId id="256" r:id="rId3"/>
    <p:sldId id="257" r:id="rId4"/>
    <p:sldId id="270" r:id="rId5"/>
    <p:sldId id="317" r:id="rId6"/>
    <p:sldId id="259" r:id="rId7"/>
    <p:sldId id="281" r:id="rId8"/>
    <p:sldId id="282" r:id="rId9"/>
    <p:sldId id="260" r:id="rId10"/>
    <p:sldId id="280" r:id="rId11"/>
    <p:sldId id="292" r:id="rId12"/>
    <p:sldId id="310" r:id="rId13"/>
    <p:sldId id="300" r:id="rId14"/>
    <p:sldId id="293" r:id="rId15"/>
    <p:sldId id="296" r:id="rId16"/>
    <p:sldId id="312" r:id="rId17"/>
    <p:sldId id="284" r:id="rId18"/>
    <p:sldId id="315" r:id="rId19"/>
    <p:sldId id="319" r:id="rId20"/>
    <p:sldId id="307" r:id="rId21"/>
    <p:sldId id="314" r:id="rId22"/>
    <p:sldId id="318" r:id="rId23"/>
    <p:sldId id="313" r:id="rId24"/>
    <p:sldId id="306" r:id="rId25"/>
    <p:sldId id="301" r:id="rId26"/>
    <p:sldId id="305" r:id="rId27"/>
    <p:sldId id="308" r:id="rId28"/>
    <p:sldId id="309" r:id="rId29"/>
    <p:sldId id="291" r:id="rId30"/>
    <p:sldId id="316" r:id="rId31"/>
    <p:sldId id="265" r:id="rId32"/>
    <p:sldId id="298" r:id="rId33"/>
    <p:sldId id="303" r:id="rId34"/>
    <p:sldId id="304" r:id="rId35"/>
    <p:sldId id="297"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C. Ehler" initials="JCE" lastIdx="5" clrIdx="0">
    <p:extLst>
      <p:ext uri="{19B8F6BF-5375-455C-9EA6-DF929625EA0E}">
        <p15:presenceInfo xmlns:p15="http://schemas.microsoft.com/office/powerpoint/2012/main" xmlns="" userId="S-1-5-21-3991781186-3178972888-1074896750-111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1C4"/>
    <a:srgbClr val="3366FF"/>
    <a:srgbClr val="C0C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82060" autoAdjust="0"/>
  </p:normalViewPr>
  <p:slideViewPr>
    <p:cSldViewPr>
      <p:cViewPr varScale="1">
        <p:scale>
          <a:sx n="74" d="100"/>
          <a:sy n="74" d="100"/>
        </p:scale>
        <p:origin x="-1368" y="-120"/>
      </p:cViewPr>
      <p:guideLst>
        <p:guide orient="horz" pos="2160"/>
        <p:guide pos="2880"/>
      </p:guideLst>
    </p:cSldViewPr>
  </p:slideViewPr>
  <p:outlineViewPr>
    <p:cViewPr>
      <p:scale>
        <a:sx n="33" d="100"/>
        <a:sy n="33" d="100"/>
      </p:scale>
      <p:origin x="318" y="11046"/>
    </p:cViewPr>
  </p:outlineViewPr>
  <p:notesTextViewPr>
    <p:cViewPr>
      <p:scale>
        <a:sx n="1" d="1"/>
        <a:sy n="1" d="1"/>
      </p:scale>
      <p:origin x="0" y="0"/>
    </p:cViewPr>
  </p:notesTextViewPr>
  <p:sorterViewPr>
    <p:cViewPr>
      <p:scale>
        <a:sx n="100" d="100"/>
        <a:sy n="100" d="100"/>
      </p:scale>
      <p:origin x="0" y="564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ADA81B-3B36-4B51-B4A2-E40AD44365D7}"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F86C8292-2988-4391-B464-DE95CC80C9BE}">
      <dgm:prSet phldrT="[Text]" custT="1"/>
      <dgm:spPr/>
      <dgm:t>
        <a:bodyPr/>
        <a:lstStyle/>
        <a:p>
          <a:r>
            <a:rPr lang="en-US" sz="1200" dirty="0" smtClean="0"/>
            <a:t>Emergency safety intervention incident occurs; parent notified</a:t>
          </a:r>
          <a:endParaRPr lang="en-US" sz="1200" dirty="0"/>
        </a:p>
      </dgm:t>
    </dgm:pt>
    <dgm:pt modelId="{13903D3F-F0DE-4EE5-9576-191D0C8F3869}" type="parTrans" cxnId="{FE53B98B-9E13-4FBE-AB1A-BCBA6856EB26}">
      <dgm:prSet/>
      <dgm:spPr/>
      <dgm:t>
        <a:bodyPr/>
        <a:lstStyle/>
        <a:p>
          <a:endParaRPr lang="en-US" sz="1000"/>
        </a:p>
      </dgm:t>
    </dgm:pt>
    <dgm:pt modelId="{5E3DD538-8ECA-4CB3-B32C-170C54E59D36}" type="sibTrans" cxnId="{FE53B98B-9E13-4FBE-AB1A-BCBA6856EB26}">
      <dgm:prSet/>
      <dgm:spPr/>
      <dgm:t>
        <a:bodyPr/>
        <a:lstStyle/>
        <a:p>
          <a:endParaRPr lang="en-US" sz="1000"/>
        </a:p>
      </dgm:t>
    </dgm:pt>
    <dgm:pt modelId="{004598DC-17FD-4602-8E25-76FC1C96C086}">
      <dgm:prSet phldrT="[Text]" custT="1"/>
      <dgm:spPr>
        <a:solidFill>
          <a:schemeClr val="accent1">
            <a:alpha val="40000"/>
          </a:schemeClr>
        </a:solidFill>
      </dgm:spPr>
      <dgm:t>
        <a:bodyPr lIns="91440" rIns="91440"/>
        <a:lstStyle/>
        <a:p>
          <a:r>
            <a:rPr lang="en-US" sz="1100" dirty="0" smtClean="0"/>
            <a:t>Parents </a:t>
          </a:r>
          <a:r>
            <a:rPr lang="en-US" sz="1100" dirty="0"/>
            <a:t>receive documentation and feel </a:t>
          </a:r>
          <a:r>
            <a:rPr lang="en-US" sz="1100" dirty="0" smtClean="0"/>
            <a:t>emergency safety intervention </a:t>
          </a:r>
          <a:r>
            <a:rPr lang="en-US" sz="1100" dirty="0"/>
            <a:t>was used appropriately</a:t>
          </a:r>
          <a:r>
            <a:rPr lang="en-US" sz="800" dirty="0"/>
            <a:t>.</a:t>
          </a:r>
        </a:p>
      </dgm:t>
    </dgm:pt>
    <dgm:pt modelId="{F21F6B8E-3E35-4AD3-9E85-1FE52195EC1C}" type="parTrans" cxnId="{7C01BBA0-7AA5-4B89-8DA0-5151A2382E58}">
      <dgm:prSet/>
      <dgm:spPr/>
      <dgm:t>
        <a:bodyPr/>
        <a:lstStyle/>
        <a:p>
          <a:endParaRPr lang="en-US" sz="1000"/>
        </a:p>
      </dgm:t>
    </dgm:pt>
    <dgm:pt modelId="{03ED365B-7148-4F24-A264-BB9D9CA3CBCF}" type="sibTrans" cxnId="{7C01BBA0-7AA5-4B89-8DA0-5151A2382E58}">
      <dgm:prSet/>
      <dgm:spPr/>
      <dgm:t>
        <a:bodyPr/>
        <a:lstStyle/>
        <a:p>
          <a:endParaRPr lang="en-US" sz="1000"/>
        </a:p>
      </dgm:t>
    </dgm:pt>
    <dgm:pt modelId="{C79FAADB-B7AC-471B-8D04-1ADEC0664D16}">
      <dgm:prSet phldrT="[Text]" custT="1"/>
      <dgm:spPr/>
      <dgm:t>
        <a:bodyPr lIns="91440" rIns="91440"/>
        <a:lstStyle/>
        <a:p>
          <a:r>
            <a:rPr lang="en-US" sz="1200" dirty="0" smtClean="0"/>
            <a:t>Parents believe the use of emergency safety intervention did </a:t>
          </a:r>
          <a:r>
            <a:rPr lang="en-US" sz="1200" dirty="0"/>
            <a:t>not follow the </a:t>
          </a:r>
          <a:r>
            <a:rPr lang="en-US" sz="1200" dirty="0" smtClean="0"/>
            <a:t>district’s policy, emergency safety intervention regulations, or statutes.</a:t>
          </a:r>
          <a:endParaRPr lang="en-US" sz="1200" dirty="0"/>
        </a:p>
      </dgm:t>
    </dgm:pt>
    <dgm:pt modelId="{2CB02494-69FF-449B-B0AF-3931EFDB59D8}" type="parTrans" cxnId="{82D92392-1A2C-4889-8500-674FFAA790B0}">
      <dgm:prSet/>
      <dgm:spPr/>
      <dgm:t>
        <a:bodyPr/>
        <a:lstStyle/>
        <a:p>
          <a:endParaRPr lang="en-US" sz="1000"/>
        </a:p>
      </dgm:t>
    </dgm:pt>
    <dgm:pt modelId="{02EB1430-4B6D-4A21-B7BD-B776DD3287AC}" type="sibTrans" cxnId="{82D92392-1A2C-4889-8500-674FFAA790B0}">
      <dgm:prSet/>
      <dgm:spPr/>
      <dgm:t>
        <a:bodyPr/>
        <a:lstStyle/>
        <a:p>
          <a:endParaRPr lang="en-US" sz="1000"/>
        </a:p>
      </dgm:t>
    </dgm:pt>
    <dgm:pt modelId="{1701E93B-0F41-417A-B118-1D10AFF32DB0}">
      <dgm:prSet phldrT="[Text]" custT="1"/>
      <dgm:spPr/>
      <dgm:t>
        <a:bodyPr lIns="91440" tIns="9144" rIns="91440"/>
        <a:lstStyle/>
        <a:p>
          <a:r>
            <a:rPr lang="en-US" sz="1200" dirty="0" smtClean="0"/>
            <a:t>Parents file </a:t>
          </a:r>
          <a:r>
            <a:rPr lang="en-US" sz="1200" dirty="0"/>
            <a:t>a written complaint </a:t>
          </a:r>
          <a:r>
            <a:rPr lang="en-US" sz="1200" dirty="0" smtClean="0"/>
            <a:t>with local </a:t>
          </a:r>
          <a:r>
            <a:rPr lang="en-US" sz="1200" dirty="0"/>
            <a:t>board of </a:t>
          </a:r>
          <a:r>
            <a:rPr lang="en-US" sz="1200" dirty="0" smtClean="0"/>
            <a:t>education within 30 days of being informed of the use of emergency safety intervention.</a:t>
          </a:r>
          <a:endParaRPr lang="en-US" sz="1200" dirty="0"/>
        </a:p>
      </dgm:t>
    </dgm:pt>
    <dgm:pt modelId="{D9C149DD-2175-46A5-96AC-CAAE4300B286}" type="parTrans" cxnId="{86C288C4-9ED2-4617-87B1-4C4A97AC9361}">
      <dgm:prSet/>
      <dgm:spPr/>
      <dgm:t>
        <a:bodyPr/>
        <a:lstStyle/>
        <a:p>
          <a:endParaRPr lang="en-US" sz="1000"/>
        </a:p>
      </dgm:t>
    </dgm:pt>
    <dgm:pt modelId="{760B2DF3-14D8-4BB7-9ED9-B3E4A4BD348E}" type="sibTrans" cxnId="{86C288C4-9ED2-4617-87B1-4C4A97AC9361}">
      <dgm:prSet/>
      <dgm:spPr/>
      <dgm:t>
        <a:bodyPr/>
        <a:lstStyle/>
        <a:p>
          <a:endParaRPr lang="en-US" sz="1000"/>
        </a:p>
      </dgm:t>
    </dgm:pt>
    <dgm:pt modelId="{6DF12AD0-7B9D-4142-8A24-09D8161BFCBA}">
      <dgm:prSet phldrT="[Text]" custT="1"/>
      <dgm:spPr/>
      <dgm:t>
        <a:bodyPr lIns="91440" rIns="91440"/>
        <a:lstStyle/>
        <a:p>
          <a:r>
            <a:rPr lang="en-US" sz="1200" dirty="0" smtClean="0"/>
            <a:t>Parents may choose to first speak with </a:t>
          </a:r>
          <a:r>
            <a:rPr lang="en-US" sz="1200" dirty="0"/>
            <a:t>the building </a:t>
          </a:r>
          <a:r>
            <a:rPr lang="en-US" sz="1200" dirty="0" smtClean="0"/>
            <a:t>administrator to try </a:t>
          </a:r>
          <a:r>
            <a:rPr lang="en-US" sz="1200" dirty="0"/>
            <a:t>to resolve the issue informally</a:t>
          </a:r>
          <a:r>
            <a:rPr lang="en-US" sz="1200" dirty="0" smtClean="0"/>
            <a:t>.</a:t>
          </a:r>
          <a:endParaRPr lang="en-US" sz="1200" dirty="0"/>
        </a:p>
      </dgm:t>
    </dgm:pt>
    <dgm:pt modelId="{3DC1BF55-63F0-4AF5-BE27-463DD4DADD53}" type="parTrans" cxnId="{B1FF13F6-45E8-4468-B6BC-89931637B7ED}">
      <dgm:prSet/>
      <dgm:spPr/>
      <dgm:t>
        <a:bodyPr/>
        <a:lstStyle/>
        <a:p>
          <a:endParaRPr lang="en-US" sz="1000"/>
        </a:p>
      </dgm:t>
    </dgm:pt>
    <dgm:pt modelId="{56876791-85C6-43ED-8188-21538C39FBE9}" type="sibTrans" cxnId="{B1FF13F6-45E8-4468-B6BC-89931637B7ED}">
      <dgm:prSet/>
      <dgm:spPr/>
      <dgm:t>
        <a:bodyPr/>
        <a:lstStyle/>
        <a:p>
          <a:endParaRPr lang="en-US" sz="1000"/>
        </a:p>
      </dgm:t>
    </dgm:pt>
    <dgm:pt modelId="{8658AB3C-49DE-4BD9-8A9F-2848F30986AC}">
      <dgm:prSet phldrT="[Text]" custT="1"/>
      <dgm:spPr>
        <a:solidFill>
          <a:schemeClr val="accent1">
            <a:alpha val="40000"/>
          </a:schemeClr>
        </a:solidFill>
      </dgm:spPr>
      <dgm:t>
        <a:bodyPr/>
        <a:lstStyle/>
        <a:p>
          <a:r>
            <a:rPr lang="en-US" sz="1100" dirty="0"/>
            <a:t>If this is effective, the building administrator </a:t>
          </a:r>
          <a:r>
            <a:rPr lang="en-US" sz="1100" dirty="0" smtClean="0"/>
            <a:t>should </a:t>
          </a:r>
          <a:r>
            <a:rPr lang="en-US" sz="1100" dirty="0"/>
            <a:t>provide written documentation of the issues to the superintendent</a:t>
          </a:r>
          <a:r>
            <a:rPr lang="en-US" sz="1100" dirty="0" smtClean="0"/>
            <a:t>.</a:t>
          </a:r>
          <a:endParaRPr lang="en-US" sz="1100" dirty="0"/>
        </a:p>
      </dgm:t>
    </dgm:pt>
    <dgm:pt modelId="{482DCB8C-6E30-434A-ACF5-9204B9C3ABE5}" type="parTrans" cxnId="{98A03AE8-6AEA-42AD-8CCE-07AFF21B8F01}">
      <dgm:prSet/>
      <dgm:spPr/>
      <dgm:t>
        <a:bodyPr/>
        <a:lstStyle/>
        <a:p>
          <a:endParaRPr lang="en-US" sz="1000"/>
        </a:p>
      </dgm:t>
    </dgm:pt>
    <dgm:pt modelId="{CD5B836F-851B-4153-B6A4-F38705062A31}" type="sibTrans" cxnId="{98A03AE8-6AEA-42AD-8CCE-07AFF21B8F01}">
      <dgm:prSet/>
      <dgm:spPr/>
      <dgm:t>
        <a:bodyPr/>
        <a:lstStyle/>
        <a:p>
          <a:endParaRPr lang="en-US" sz="1000"/>
        </a:p>
      </dgm:t>
    </dgm:pt>
    <dgm:pt modelId="{90C3B022-CA00-4E32-8789-CE6497D8B322}">
      <dgm:prSet phldrT="[Text]" custT="1"/>
      <dgm:spPr/>
      <dgm:t>
        <a:bodyPr lIns="91440" rIns="91440"/>
        <a:lstStyle/>
        <a:p>
          <a:r>
            <a:rPr lang="en-US" sz="1200" dirty="0"/>
            <a:t>Upon receiving a complaint, the </a:t>
          </a:r>
          <a:r>
            <a:rPr lang="en-US" sz="1200" dirty="0" smtClean="0"/>
            <a:t>local </a:t>
          </a:r>
          <a:r>
            <a:rPr lang="en-US" sz="1200" dirty="0"/>
            <a:t>board </a:t>
          </a:r>
          <a:r>
            <a:rPr lang="en-US" sz="1200" dirty="0" smtClean="0"/>
            <a:t>will designate an </a:t>
          </a:r>
          <a:r>
            <a:rPr lang="en-US" sz="1200" dirty="0"/>
            <a:t>individual to oversee an investigation, maintaining </a:t>
          </a:r>
          <a:r>
            <a:rPr lang="en-US" sz="1200" dirty="0" smtClean="0"/>
            <a:t>confidentiality.</a:t>
          </a:r>
          <a:endParaRPr lang="en-US" sz="1200" dirty="0"/>
        </a:p>
      </dgm:t>
    </dgm:pt>
    <dgm:pt modelId="{A0BA21D7-6D3A-4091-A6B1-AB7E8BF9BDE7}" type="parTrans" cxnId="{5B235890-CB59-41D8-B349-39269409CCAC}">
      <dgm:prSet/>
      <dgm:spPr/>
      <dgm:t>
        <a:bodyPr/>
        <a:lstStyle/>
        <a:p>
          <a:endParaRPr lang="en-US" sz="1000"/>
        </a:p>
      </dgm:t>
    </dgm:pt>
    <dgm:pt modelId="{C198C0BE-9F7E-43DA-851B-50B889E708CF}" type="sibTrans" cxnId="{5B235890-CB59-41D8-B349-39269409CCAC}">
      <dgm:prSet/>
      <dgm:spPr/>
      <dgm:t>
        <a:bodyPr/>
        <a:lstStyle/>
        <a:p>
          <a:endParaRPr lang="en-US" sz="1000"/>
        </a:p>
      </dgm:t>
    </dgm:pt>
    <dgm:pt modelId="{EA737112-B7A3-46EB-B1E5-AADEF0CBD729}">
      <dgm:prSet phldrT="[Text]" custT="1"/>
      <dgm:spPr/>
      <dgm:t>
        <a:bodyPr lIns="91440" rIns="91440"/>
        <a:lstStyle/>
        <a:p>
          <a:r>
            <a:rPr lang="en-US" sz="1100" dirty="0"/>
            <a:t>The </a:t>
          </a:r>
          <a:r>
            <a:rPr lang="en-US" sz="1100" dirty="0" smtClean="0"/>
            <a:t>local </a:t>
          </a:r>
          <a:r>
            <a:rPr lang="en-US" sz="1100" dirty="0"/>
            <a:t>board will </a:t>
          </a:r>
          <a:r>
            <a:rPr lang="en-US" sz="1100" dirty="0" smtClean="0"/>
            <a:t>mail written findings of fact, a final decision, and any corrective action required by the school, to the parent and KSDE within 30 days of receiving the complaint.</a:t>
          </a:r>
          <a:endParaRPr lang="en-US" sz="1100" dirty="0"/>
        </a:p>
      </dgm:t>
    </dgm:pt>
    <dgm:pt modelId="{26954EF0-3028-4C65-AFF3-6E8D99E3A9ED}" type="parTrans" cxnId="{4BE4FF77-FC39-4CAE-81F2-E0F619F125D5}">
      <dgm:prSet/>
      <dgm:spPr/>
      <dgm:t>
        <a:bodyPr/>
        <a:lstStyle/>
        <a:p>
          <a:endParaRPr lang="en-US" sz="1000"/>
        </a:p>
      </dgm:t>
    </dgm:pt>
    <dgm:pt modelId="{63E464C4-3B48-48DD-8C94-A7BD265ECFD2}" type="sibTrans" cxnId="{4BE4FF77-FC39-4CAE-81F2-E0F619F125D5}">
      <dgm:prSet/>
      <dgm:spPr/>
      <dgm:t>
        <a:bodyPr/>
        <a:lstStyle/>
        <a:p>
          <a:endParaRPr lang="en-US" sz="1000"/>
        </a:p>
      </dgm:t>
    </dgm:pt>
    <dgm:pt modelId="{820AE4B1-02A6-40F9-9DD7-3A359FA69A27}">
      <dgm:prSet phldrT="[Text]" custT="1"/>
      <dgm:spPr>
        <a:solidFill>
          <a:schemeClr val="accent1">
            <a:alpha val="40000"/>
          </a:schemeClr>
        </a:solidFill>
      </dgm:spPr>
      <dgm:t>
        <a:bodyPr lIns="91440" rIns="91440"/>
        <a:lstStyle/>
        <a:p>
          <a:r>
            <a:rPr lang="en-US" sz="1100" dirty="0"/>
            <a:t>Upon receiving the </a:t>
          </a:r>
          <a:r>
            <a:rPr lang="en-US" sz="1100" dirty="0" smtClean="0"/>
            <a:t>local board’s written decision, </a:t>
          </a:r>
          <a:r>
            <a:rPr lang="en-US" sz="1100" dirty="0"/>
            <a:t>parents </a:t>
          </a:r>
          <a:r>
            <a:rPr lang="en-US" sz="1100" dirty="0" smtClean="0"/>
            <a:t>may </a:t>
          </a:r>
          <a:r>
            <a:rPr lang="en-US" sz="1100" dirty="0"/>
            <a:t>determine the findings are </a:t>
          </a:r>
          <a:r>
            <a:rPr lang="en-US" sz="1100" dirty="0" smtClean="0"/>
            <a:t>sufficient and consider the dispute resolved.</a:t>
          </a:r>
          <a:endParaRPr lang="en-US" sz="1100" dirty="0"/>
        </a:p>
      </dgm:t>
    </dgm:pt>
    <dgm:pt modelId="{C8BA210E-B7A9-4F96-BC93-456A6D3E6A91}" type="parTrans" cxnId="{28FDD69E-2877-4913-A6C8-C5333DA7B06A}">
      <dgm:prSet/>
      <dgm:spPr/>
      <dgm:t>
        <a:bodyPr/>
        <a:lstStyle/>
        <a:p>
          <a:endParaRPr lang="en-US" sz="1000"/>
        </a:p>
      </dgm:t>
    </dgm:pt>
    <dgm:pt modelId="{D1248670-3E80-4DD9-A575-89DD403A0412}" type="sibTrans" cxnId="{28FDD69E-2877-4913-A6C8-C5333DA7B06A}">
      <dgm:prSet/>
      <dgm:spPr/>
      <dgm:t>
        <a:bodyPr/>
        <a:lstStyle/>
        <a:p>
          <a:endParaRPr lang="en-US" sz="1000"/>
        </a:p>
      </dgm:t>
    </dgm:pt>
    <dgm:pt modelId="{10419FA6-4C34-4EA3-B9AC-C3DF6005AA3E}">
      <dgm:prSet phldrT="[Text]" custT="1"/>
      <dgm:spPr/>
      <dgm:t>
        <a:bodyPr lIns="91440" rIns="91440"/>
        <a:lstStyle/>
        <a:p>
          <a:r>
            <a:rPr lang="en-US" sz="1200" dirty="0"/>
            <a:t>Upon receiving the </a:t>
          </a:r>
          <a:r>
            <a:rPr lang="en-US" sz="1200" dirty="0" smtClean="0"/>
            <a:t>local board’s written decision, </a:t>
          </a:r>
          <a:r>
            <a:rPr lang="en-US" sz="1200" dirty="0"/>
            <a:t>parents </a:t>
          </a:r>
          <a:r>
            <a:rPr lang="en-US" sz="1200" dirty="0" smtClean="0"/>
            <a:t>may </a:t>
          </a:r>
          <a:r>
            <a:rPr lang="en-US" sz="1200" dirty="0"/>
            <a:t>determine </a:t>
          </a:r>
          <a:r>
            <a:rPr lang="en-US" sz="1200" dirty="0" smtClean="0"/>
            <a:t>that their concern </a:t>
          </a:r>
          <a:r>
            <a:rPr lang="en-US" sz="1200" dirty="0"/>
            <a:t>was not </a:t>
          </a:r>
          <a:r>
            <a:rPr lang="en-US" sz="1200" dirty="0" smtClean="0"/>
            <a:t>resolved. Parents may proceed to the State Board’s administrative review process.</a:t>
          </a:r>
          <a:endParaRPr lang="en-US" sz="1200" dirty="0"/>
        </a:p>
      </dgm:t>
    </dgm:pt>
    <dgm:pt modelId="{AD454888-14AF-4165-91AE-DAE1DD37EE9C}" type="parTrans" cxnId="{10258FE4-2B60-4411-8900-9153230641FC}">
      <dgm:prSet/>
      <dgm:spPr/>
      <dgm:t>
        <a:bodyPr/>
        <a:lstStyle/>
        <a:p>
          <a:endParaRPr lang="en-US" sz="1000"/>
        </a:p>
      </dgm:t>
    </dgm:pt>
    <dgm:pt modelId="{CC912850-8F37-4164-9C3C-020C07223FC2}" type="sibTrans" cxnId="{10258FE4-2B60-4411-8900-9153230641FC}">
      <dgm:prSet/>
      <dgm:spPr/>
      <dgm:t>
        <a:bodyPr/>
        <a:lstStyle/>
        <a:p>
          <a:endParaRPr lang="en-US" sz="1000"/>
        </a:p>
      </dgm:t>
    </dgm:pt>
    <dgm:pt modelId="{30EC3CF7-A7A3-40A5-B9B7-5A52BBE50FEF}">
      <dgm:prSet phldrT="[Text]" custT="1"/>
      <dgm:spPr/>
      <dgm:t>
        <a:bodyPr lIns="91440" tIns="9144" rIns="91440"/>
        <a:lstStyle/>
        <a:p>
          <a:r>
            <a:rPr lang="en-US" sz="1100" dirty="0" smtClean="0"/>
            <a:t>If the local board does not issue a written decision, the parent may proceed to the State Board’s administrative review process.</a:t>
          </a:r>
          <a:endParaRPr lang="en-US" sz="1100" dirty="0"/>
        </a:p>
      </dgm:t>
    </dgm:pt>
    <dgm:pt modelId="{8BF3BB70-AA2A-4A96-B13F-75404D61EA2E}" type="parTrans" cxnId="{68BC73D8-749F-465D-AD71-7DFB53198FC9}">
      <dgm:prSet/>
      <dgm:spPr/>
      <dgm:t>
        <a:bodyPr/>
        <a:lstStyle/>
        <a:p>
          <a:endParaRPr lang="en-US"/>
        </a:p>
      </dgm:t>
    </dgm:pt>
    <dgm:pt modelId="{A4DB64D8-7EF3-4C08-A52E-BFBD581EEA40}" type="sibTrans" cxnId="{68BC73D8-749F-465D-AD71-7DFB53198FC9}">
      <dgm:prSet/>
      <dgm:spPr/>
      <dgm:t>
        <a:bodyPr/>
        <a:lstStyle/>
        <a:p>
          <a:endParaRPr lang="en-US"/>
        </a:p>
      </dgm:t>
    </dgm:pt>
    <dgm:pt modelId="{B47AD4C2-EFC3-45CE-A4B3-E1FF150BC53F}" type="pres">
      <dgm:prSet presAssocID="{C4ADA81B-3B36-4B51-B4A2-E40AD44365D7}" presName="hierChild1" presStyleCnt="0">
        <dgm:presLayoutVars>
          <dgm:orgChart val="1"/>
          <dgm:chPref val="1"/>
          <dgm:dir/>
          <dgm:animOne val="branch"/>
          <dgm:animLvl val="lvl"/>
          <dgm:resizeHandles/>
        </dgm:presLayoutVars>
      </dgm:prSet>
      <dgm:spPr/>
      <dgm:t>
        <a:bodyPr/>
        <a:lstStyle/>
        <a:p>
          <a:endParaRPr lang="en-US"/>
        </a:p>
      </dgm:t>
    </dgm:pt>
    <dgm:pt modelId="{02EFFA8A-C0C8-4093-BD1D-3EE9BD3E1E33}" type="pres">
      <dgm:prSet presAssocID="{F86C8292-2988-4391-B464-DE95CC80C9BE}" presName="hierRoot1" presStyleCnt="0">
        <dgm:presLayoutVars>
          <dgm:hierBranch val="init"/>
        </dgm:presLayoutVars>
      </dgm:prSet>
      <dgm:spPr/>
      <dgm:t>
        <a:bodyPr/>
        <a:lstStyle/>
        <a:p>
          <a:endParaRPr lang="en-US"/>
        </a:p>
      </dgm:t>
    </dgm:pt>
    <dgm:pt modelId="{F4B79982-5AC8-4E1D-98E1-6CC712E2F631}" type="pres">
      <dgm:prSet presAssocID="{F86C8292-2988-4391-B464-DE95CC80C9BE}" presName="rootComposite1" presStyleCnt="0"/>
      <dgm:spPr/>
      <dgm:t>
        <a:bodyPr/>
        <a:lstStyle/>
        <a:p>
          <a:endParaRPr lang="en-US"/>
        </a:p>
      </dgm:t>
    </dgm:pt>
    <dgm:pt modelId="{A4AE8404-3691-4273-A6D8-C092F09BFCE9}" type="pres">
      <dgm:prSet presAssocID="{F86C8292-2988-4391-B464-DE95CC80C9BE}" presName="rootText1" presStyleLbl="node0" presStyleIdx="0" presStyleCnt="1" custScaleX="436604" custScaleY="151266" custLinFactNeighborX="-28962" custLinFactNeighborY="25517">
        <dgm:presLayoutVars>
          <dgm:chPref val="3"/>
        </dgm:presLayoutVars>
      </dgm:prSet>
      <dgm:spPr/>
      <dgm:t>
        <a:bodyPr/>
        <a:lstStyle/>
        <a:p>
          <a:endParaRPr lang="en-US"/>
        </a:p>
      </dgm:t>
    </dgm:pt>
    <dgm:pt modelId="{BD790F8B-B8C2-4272-8649-38E20BC1CCF7}" type="pres">
      <dgm:prSet presAssocID="{F86C8292-2988-4391-B464-DE95CC80C9BE}" presName="rootConnector1" presStyleLbl="node1" presStyleIdx="0" presStyleCnt="0"/>
      <dgm:spPr/>
      <dgm:t>
        <a:bodyPr/>
        <a:lstStyle/>
        <a:p>
          <a:endParaRPr lang="en-US"/>
        </a:p>
      </dgm:t>
    </dgm:pt>
    <dgm:pt modelId="{ECAB571A-1181-4561-A834-72F9F6B11814}" type="pres">
      <dgm:prSet presAssocID="{F86C8292-2988-4391-B464-DE95CC80C9BE}" presName="hierChild2" presStyleCnt="0"/>
      <dgm:spPr/>
      <dgm:t>
        <a:bodyPr/>
        <a:lstStyle/>
        <a:p>
          <a:endParaRPr lang="en-US"/>
        </a:p>
      </dgm:t>
    </dgm:pt>
    <dgm:pt modelId="{156D34EF-0F1C-4D1C-A0B6-CCAED3D68C99}" type="pres">
      <dgm:prSet presAssocID="{F21F6B8E-3E35-4AD3-9E85-1FE52195EC1C}" presName="Name37" presStyleLbl="parChTrans1D2" presStyleIdx="0" presStyleCnt="2"/>
      <dgm:spPr/>
      <dgm:t>
        <a:bodyPr/>
        <a:lstStyle/>
        <a:p>
          <a:endParaRPr lang="en-US"/>
        </a:p>
      </dgm:t>
    </dgm:pt>
    <dgm:pt modelId="{1736B911-1C72-4550-97A5-7652CCCC9A90}" type="pres">
      <dgm:prSet presAssocID="{004598DC-17FD-4602-8E25-76FC1C96C086}" presName="hierRoot2" presStyleCnt="0">
        <dgm:presLayoutVars>
          <dgm:hierBranch val="init"/>
        </dgm:presLayoutVars>
      </dgm:prSet>
      <dgm:spPr/>
      <dgm:t>
        <a:bodyPr/>
        <a:lstStyle/>
        <a:p>
          <a:endParaRPr lang="en-US"/>
        </a:p>
      </dgm:t>
    </dgm:pt>
    <dgm:pt modelId="{4CDBB007-D2F4-4CA4-841D-3F29D9C30AB5}" type="pres">
      <dgm:prSet presAssocID="{004598DC-17FD-4602-8E25-76FC1C96C086}" presName="rootComposite" presStyleCnt="0"/>
      <dgm:spPr/>
      <dgm:t>
        <a:bodyPr/>
        <a:lstStyle/>
        <a:p>
          <a:endParaRPr lang="en-US"/>
        </a:p>
      </dgm:t>
    </dgm:pt>
    <dgm:pt modelId="{54F26E21-AD39-4D04-AE0D-D91992E35341}" type="pres">
      <dgm:prSet presAssocID="{004598DC-17FD-4602-8E25-76FC1C96C086}" presName="rootText" presStyleLbl="node2" presStyleIdx="0" presStyleCnt="2" custScaleX="300681" custScaleY="241005" custLinFactNeighborX="37378" custLinFactNeighborY="87960">
        <dgm:presLayoutVars>
          <dgm:chPref val="3"/>
        </dgm:presLayoutVars>
      </dgm:prSet>
      <dgm:spPr/>
      <dgm:t>
        <a:bodyPr/>
        <a:lstStyle/>
        <a:p>
          <a:endParaRPr lang="en-US"/>
        </a:p>
      </dgm:t>
    </dgm:pt>
    <dgm:pt modelId="{C2F66884-C581-482F-926F-40738784F881}" type="pres">
      <dgm:prSet presAssocID="{004598DC-17FD-4602-8E25-76FC1C96C086}" presName="rootConnector" presStyleLbl="node2" presStyleIdx="0" presStyleCnt="2"/>
      <dgm:spPr/>
      <dgm:t>
        <a:bodyPr/>
        <a:lstStyle/>
        <a:p>
          <a:endParaRPr lang="en-US"/>
        </a:p>
      </dgm:t>
    </dgm:pt>
    <dgm:pt modelId="{9234FDCD-F3BA-4EF0-90B0-DCE59985A96D}" type="pres">
      <dgm:prSet presAssocID="{004598DC-17FD-4602-8E25-76FC1C96C086}" presName="hierChild4" presStyleCnt="0"/>
      <dgm:spPr/>
      <dgm:t>
        <a:bodyPr/>
        <a:lstStyle/>
        <a:p>
          <a:endParaRPr lang="en-US"/>
        </a:p>
      </dgm:t>
    </dgm:pt>
    <dgm:pt modelId="{DBBF9519-A876-4D1D-A72F-FBBE4FDA673F}" type="pres">
      <dgm:prSet presAssocID="{004598DC-17FD-4602-8E25-76FC1C96C086}" presName="hierChild5" presStyleCnt="0"/>
      <dgm:spPr/>
      <dgm:t>
        <a:bodyPr/>
        <a:lstStyle/>
        <a:p>
          <a:endParaRPr lang="en-US"/>
        </a:p>
      </dgm:t>
    </dgm:pt>
    <dgm:pt modelId="{A14D8EFD-BA5B-4CAC-BDE2-56D35DEF452C}" type="pres">
      <dgm:prSet presAssocID="{2CB02494-69FF-449B-B0AF-3931EFDB59D8}" presName="Name37" presStyleLbl="parChTrans1D2" presStyleIdx="1" presStyleCnt="2"/>
      <dgm:spPr/>
      <dgm:t>
        <a:bodyPr/>
        <a:lstStyle/>
        <a:p>
          <a:endParaRPr lang="en-US"/>
        </a:p>
      </dgm:t>
    </dgm:pt>
    <dgm:pt modelId="{8F72E73E-79BC-4765-BFD0-0B0955C9AFE5}" type="pres">
      <dgm:prSet presAssocID="{C79FAADB-B7AC-471B-8D04-1ADEC0664D16}" presName="hierRoot2" presStyleCnt="0">
        <dgm:presLayoutVars>
          <dgm:hierBranch val="init"/>
        </dgm:presLayoutVars>
      </dgm:prSet>
      <dgm:spPr/>
      <dgm:t>
        <a:bodyPr/>
        <a:lstStyle/>
        <a:p>
          <a:endParaRPr lang="en-US"/>
        </a:p>
      </dgm:t>
    </dgm:pt>
    <dgm:pt modelId="{3CEB5EA7-3BC4-4734-8664-7A0685C27FC2}" type="pres">
      <dgm:prSet presAssocID="{C79FAADB-B7AC-471B-8D04-1ADEC0664D16}" presName="rootComposite" presStyleCnt="0"/>
      <dgm:spPr/>
      <dgm:t>
        <a:bodyPr/>
        <a:lstStyle/>
        <a:p>
          <a:endParaRPr lang="en-US"/>
        </a:p>
      </dgm:t>
    </dgm:pt>
    <dgm:pt modelId="{52D38B27-846F-4FB6-A76B-3E73B0443D7D}" type="pres">
      <dgm:prSet presAssocID="{C79FAADB-B7AC-471B-8D04-1ADEC0664D16}" presName="rootText" presStyleLbl="node2" presStyleIdx="1" presStyleCnt="2" custScaleX="458731" custScaleY="218718" custLinFactX="90333" custLinFactNeighborX="100000" custLinFactNeighborY="94815">
        <dgm:presLayoutVars>
          <dgm:chPref val="3"/>
        </dgm:presLayoutVars>
      </dgm:prSet>
      <dgm:spPr/>
      <dgm:t>
        <a:bodyPr/>
        <a:lstStyle/>
        <a:p>
          <a:endParaRPr lang="en-US"/>
        </a:p>
      </dgm:t>
    </dgm:pt>
    <dgm:pt modelId="{A82BCBA5-D7AD-4CBF-A519-CCDEBEF5B3A5}" type="pres">
      <dgm:prSet presAssocID="{C79FAADB-B7AC-471B-8D04-1ADEC0664D16}" presName="rootConnector" presStyleLbl="node2" presStyleIdx="1" presStyleCnt="2"/>
      <dgm:spPr/>
      <dgm:t>
        <a:bodyPr/>
        <a:lstStyle/>
        <a:p>
          <a:endParaRPr lang="en-US"/>
        </a:p>
      </dgm:t>
    </dgm:pt>
    <dgm:pt modelId="{E68BA9E6-1FE7-4A66-8CA7-A76AFABD1DBC}" type="pres">
      <dgm:prSet presAssocID="{C79FAADB-B7AC-471B-8D04-1ADEC0664D16}" presName="hierChild4" presStyleCnt="0"/>
      <dgm:spPr/>
      <dgm:t>
        <a:bodyPr/>
        <a:lstStyle/>
        <a:p>
          <a:endParaRPr lang="en-US"/>
        </a:p>
      </dgm:t>
    </dgm:pt>
    <dgm:pt modelId="{D8CE0B4E-E9A3-4B2B-8247-E4D0C25EAF7F}" type="pres">
      <dgm:prSet presAssocID="{3DC1BF55-63F0-4AF5-BE27-463DD4DADD53}" presName="Name37" presStyleLbl="parChTrans1D3" presStyleIdx="0" presStyleCnt="2"/>
      <dgm:spPr/>
      <dgm:t>
        <a:bodyPr/>
        <a:lstStyle/>
        <a:p>
          <a:endParaRPr lang="en-US"/>
        </a:p>
      </dgm:t>
    </dgm:pt>
    <dgm:pt modelId="{6ED42BAC-8FE3-4505-872A-1458C50D094D}" type="pres">
      <dgm:prSet presAssocID="{6DF12AD0-7B9D-4142-8A24-09D8161BFCBA}" presName="hierRoot2" presStyleCnt="0">
        <dgm:presLayoutVars>
          <dgm:hierBranch val="init"/>
        </dgm:presLayoutVars>
      </dgm:prSet>
      <dgm:spPr/>
      <dgm:t>
        <a:bodyPr/>
        <a:lstStyle/>
        <a:p>
          <a:endParaRPr lang="en-US"/>
        </a:p>
      </dgm:t>
    </dgm:pt>
    <dgm:pt modelId="{7AA7F5D9-90A4-4876-B0DC-7D6713CE99C9}" type="pres">
      <dgm:prSet presAssocID="{6DF12AD0-7B9D-4142-8A24-09D8161BFCBA}" presName="rootComposite" presStyleCnt="0"/>
      <dgm:spPr/>
      <dgm:t>
        <a:bodyPr/>
        <a:lstStyle/>
        <a:p>
          <a:endParaRPr lang="en-US"/>
        </a:p>
      </dgm:t>
    </dgm:pt>
    <dgm:pt modelId="{477D5A98-6DEF-46F8-B516-70DA05522B4F}" type="pres">
      <dgm:prSet presAssocID="{6DF12AD0-7B9D-4142-8A24-09D8161BFCBA}" presName="rootText" presStyleLbl="node3" presStyleIdx="0" presStyleCnt="2" custScaleX="460658" custScaleY="170999" custLinFactX="34711" custLinFactY="22225" custLinFactNeighborX="100000" custLinFactNeighborY="100000">
        <dgm:presLayoutVars>
          <dgm:chPref val="3"/>
        </dgm:presLayoutVars>
      </dgm:prSet>
      <dgm:spPr/>
      <dgm:t>
        <a:bodyPr/>
        <a:lstStyle/>
        <a:p>
          <a:endParaRPr lang="en-US"/>
        </a:p>
      </dgm:t>
    </dgm:pt>
    <dgm:pt modelId="{694AEBDF-74BB-445B-BFE8-4ECD422F008B}" type="pres">
      <dgm:prSet presAssocID="{6DF12AD0-7B9D-4142-8A24-09D8161BFCBA}" presName="rootConnector" presStyleLbl="node3" presStyleIdx="0" presStyleCnt="2"/>
      <dgm:spPr/>
      <dgm:t>
        <a:bodyPr/>
        <a:lstStyle/>
        <a:p>
          <a:endParaRPr lang="en-US"/>
        </a:p>
      </dgm:t>
    </dgm:pt>
    <dgm:pt modelId="{AC4DA534-EB6E-42A0-B444-E77E9656577E}" type="pres">
      <dgm:prSet presAssocID="{6DF12AD0-7B9D-4142-8A24-09D8161BFCBA}" presName="hierChild4" presStyleCnt="0"/>
      <dgm:spPr/>
      <dgm:t>
        <a:bodyPr/>
        <a:lstStyle/>
        <a:p>
          <a:endParaRPr lang="en-US"/>
        </a:p>
      </dgm:t>
    </dgm:pt>
    <dgm:pt modelId="{67ED2946-330F-4294-BA4D-F136D2C38DE4}" type="pres">
      <dgm:prSet presAssocID="{482DCB8C-6E30-434A-ACF5-9204B9C3ABE5}" presName="Name37" presStyleLbl="parChTrans1D4" presStyleIdx="0" presStyleCnt="6"/>
      <dgm:spPr/>
      <dgm:t>
        <a:bodyPr/>
        <a:lstStyle/>
        <a:p>
          <a:endParaRPr lang="en-US"/>
        </a:p>
      </dgm:t>
    </dgm:pt>
    <dgm:pt modelId="{239A7A12-946B-40B9-BC01-08FE36A8F0BA}" type="pres">
      <dgm:prSet presAssocID="{8658AB3C-49DE-4BD9-8A9F-2848F30986AC}" presName="hierRoot2" presStyleCnt="0">
        <dgm:presLayoutVars>
          <dgm:hierBranch val="init"/>
        </dgm:presLayoutVars>
      </dgm:prSet>
      <dgm:spPr/>
      <dgm:t>
        <a:bodyPr/>
        <a:lstStyle/>
        <a:p>
          <a:endParaRPr lang="en-US"/>
        </a:p>
      </dgm:t>
    </dgm:pt>
    <dgm:pt modelId="{E920B966-2109-4C36-ABAB-E3455F42EFEE}" type="pres">
      <dgm:prSet presAssocID="{8658AB3C-49DE-4BD9-8A9F-2848F30986AC}" presName="rootComposite" presStyleCnt="0"/>
      <dgm:spPr/>
      <dgm:t>
        <a:bodyPr/>
        <a:lstStyle/>
        <a:p>
          <a:endParaRPr lang="en-US"/>
        </a:p>
      </dgm:t>
    </dgm:pt>
    <dgm:pt modelId="{9B684E92-8EE0-4F08-B480-BCF78A7B7AE8}" type="pres">
      <dgm:prSet presAssocID="{8658AB3C-49DE-4BD9-8A9F-2848F30986AC}" presName="rootText" presStyleLbl="node4" presStyleIdx="0" presStyleCnt="6" custScaleX="380006" custScaleY="209305" custLinFactY="100000" custLinFactNeighborX="58836" custLinFactNeighborY="123547">
        <dgm:presLayoutVars>
          <dgm:chPref val="3"/>
        </dgm:presLayoutVars>
      </dgm:prSet>
      <dgm:spPr/>
      <dgm:t>
        <a:bodyPr/>
        <a:lstStyle/>
        <a:p>
          <a:endParaRPr lang="en-US"/>
        </a:p>
      </dgm:t>
    </dgm:pt>
    <dgm:pt modelId="{7581E4A3-2542-4D1D-ABB3-A7E7F4F8036F}" type="pres">
      <dgm:prSet presAssocID="{8658AB3C-49DE-4BD9-8A9F-2848F30986AC}" presName="rootConnector" presStyleLbl="node4" presStyleIdx="0" presStyleCnt="6"/>
      <dgm:spPr/>
      <dgm:t>
        <a:bodyPr/>
        <a:lstStyle/>
        <a:p>
          <a:endParaRPr lang="en-US"/>
        </a:p>
      </dgm:t>
    </dgm:pt>
    <dgm:pt modelId="{5A6DBCFE-B375-496B-BE4C-0B405AAB7A15}" type="pres">
      <dgm:prSet presAssocID="{8658AB3C-49DE-4BD9-8A9F-2848F30986AC}" presName="hierChild4" presStyleCnt="0"/>
      <dgm:spPr/>
      <dgm:t>
        <a:bodyPr/>
        <a:lstStyle/>
        <a:p>
          <a:endParaRPr lang="en-US"/>
        </a:p>
      </dgm:t>
    </dgm:pt>
    <dgm:pt modelId="{1C0EC7C7-BDF7-45D0-BA87-CB5B4B756D43}" type="pres">
      <dgm:prSet presAssocID="{8658AB3C-49DE-4BD9-8A9F-2848F30986AC}" presName="hierChild5" presStyleCnt="0"/>
      <dgm:spPr/>
      <dgm:t>
        <a:bodyPr/>
        <a:lstStyle/>
        <a:p>
          <a:endParaRPr lang="en-US"/>
        </a:p>
      </dgm:t>
    </dgm:pt>
    <dgm:pt modelId="{DC6E480A-EFB4-4280-968B-753E86527B35}" type="pres">
      <dgm:prSet presAssocID="{6DF12AD0-7B9D-4142-8A24-09D8161BFCBA}" presName="hierChild5" presStyleCnt="0"/>
      <dgm:spPr/>
      <dgm:t>
        <a:bodyPr/>
        <a:lstStyle/>
        <a:p>
          <a:endParaRPr lang="en-US"/>
        </a:p>
      </dgm:t>
    </dgm:pt>
    <dgm:pt modelId="{64D57784-F0A1-48A7-A5CD-D2C6DBD9913E}" type="pres">
      <dgm:prSet presAssocID="{D9C149DD-2175-46A5-96AC-CAAE4300B286}" presName="Name37" presStyleLbl="parChTrans1D3" presStyleIdx="1" presStyleCnt="2"/>
      <dgm:spPr/>
      <dgm:t>
        <a:bodyPr/>
        <a:lstStyle/>
        <a:p>
          <a:endParaRPr lang="en-US"/>
        </a:p>
      </dgm:t>
    </dgm:pt>
    <dgm:pt modelId="{139A58EF-A420-4D8C-A34C-546748805337}" type="pres">
      <dgm:prSet presAssocID="{1701E93B-0F41-417A-B118-1D10AFF32DB0}" presName="hierRoot2" presStyleCnt="0">
        <dgm:presLayoutVars>
          <dgm:hierBranch val="init"/>
        </dgm:presLayoutVars>
      </dgm:prSet>
      <dgm:spPr/>
      <dgm:t>
        <a:bodyPr/>
        <a:lstStyle/>
        <a:p>
          <a:endParaRPr lang="en-US"/>
        </a:p>
      </dgm:t>
    </dgm:pt>
    <dgm:pt modelId="{CE1A31CA-70C5-425B-B622-312BFDB546DF}" type="pres">
      <dgm:prSet presAssocID="{1701E93B-0F41-417A-B118-1D10AFF32DB0}" presName="rootComposite" presStyleCnt="0"/>
      <dgm:spPr/>
      <dgm:t>
        <a:bodyPr/>
        <a:lstStyle/>
        <a:p>
          <a:endParaRPr lang="en-US"/>
        </a:p>
      </dgm:t>
    </dgm:pt>
    <dgm:pt modelId="{B6B5616F-D976-449D-8DC9-5773A7E6BA67}" type="pres">
      <dgm:prSet presAssocID="{1701E93B-0F41-417A-B118-1D10AFF32DB0}" presName="rootText" presStyleLbl="node3" presStyleIdx="1" presStyleCnt="2" custScaleX="610684" custScaleY="176038" custLinFactY="47561" custLinFactNeighborX="-3639" custLinFactNeighborY="100000">
        <dgm:presLayoutVars>
          <dgm:chPref val="3"/>
        </dgm:presLayoutVars>
      </dgm:prSet>
      <dgm:spPr/>
      <dgm:t>
        <a:bodyPr/>
        <a:lstStyle/>
        <a:p>
          <a:endParaRPr lang="en-US"/>
        </a:p>
      </dgm:t>
    </dgm:pt>
    <dgm:pt modelId="{8CF945F2-4061-43A0-A5D1-EA853C025C91}" type="pres">
      <dgm:prSet presAssocID="{1701E93B-0F41-417A-B118-1D10AFF32DB0}" presName="rootConnector" presStyleLbl="node3" presStyleIdx="1" presStyleCnt="2"/>
      <dgm:spPr/>
      <dgm:t>
        <a:bodyPr/>
        <a:lstStyle/>
        <a:p>
          <a:endParaRPr lang="en-US"/>
        </a:p>
      </dgm:t>
    </dgm:pt>
    <dgm:pt modelId="{FC7BF44F-AC93-4799-B874-0E644F9CDA64}" type="pres">
      <dgm:prSet presAssocID="{1701E93B-0F41-417A-B118-1D10AFF32DB0}" presName="hierChild4" presStyleCnt="0"/>
      <dgm:spPr/>
      <dgm:t>
        <a:bodyPr/>
        <a:lstStyle/>
        <a:p>
          <a:endParaRPr lang="en-US"/>
        </a:p>
      </dgm:t>
    </dgm:pt>
    <dgm:pt modelId="{2DBB73DE-B8FE-4CAD-9F67-C5202D6A1DC1}" type="pres">
      <dgm:prSet presAssocID="{8BF3BB70-AA2A-4A96-B13F-75404D61EA2E}" presName="Name37" presStyleLbl="parChTrans1D4" presStyleIdx="1" presStyleCnt="6"/>
      <dgm:spPr/>
      <dgm:t>
        <a:bodyPr/>
        <a:lstStyle/>
        <a:p>
          <a:endParaRPr lang="en-US"/>
        </a:p>
      </dgm:t>
    </dgm:pt>
    <dgm:pt modelId="{59830BEC-0B26-442C-B6D5-FEE52F6B216C}" type="pres">
      <dgm:prSet presAssocID="{30EC3CF7-A7A3-40A5-B9B7-5A52BBE50FEF}" presName="hierRoot2" presStyleCnt="0">
        <dgm:presLayoutVars>
          <dgm:hierBranch val="init"/>
        </dgm:presLayoutVars>
      </dgm:prSet>
      <dgm:spPr/>
    </dgm:pt>
    <dgm:pt modelId="{2C1085A4-F013-43AD-B3C9-A331B2C84104}" type="pres">
      <dgm:prSet presAssocID="{30EC3CF7-A7A3-40A5-B9B7-5A52BBE50FEF}" presName="rootComposite" presStyleCnt="0"/>
      <dgm:spPr/>
    </dgm:pt>
    <dgm:pt modelId="{5FEF1186-5468-4E7D-ADB6-277736FF5F7C}" type="pres">
      <dgm:prSet presAssocID="{30EC3CF7-A7A3-40A5-B9B7-5A52BBE50FEF}" presName="rootText" presStyleLbl="node4" presStyleIdx="1" presStyleCnt="6" custScaleX="196956" custScaleY="401645" custLinFactX="347129" custLinFactNeighborX="400000" custLinFactNeighborY="54927">
        <dgm:presLayoutVars>
          <dgm:chPref val="3"/>
        </dgm:presLayoutVars>
      </dgm:prSet>
      <dgm:spPr/>
      <dgm:t>
        <a:bodyPr/>
        <a:lstStyle/>
        <a:p>
          <a:endParaRPr lang="en-US"/>
        </a:p>
      </dgm:t>
    </dgm:pt>
    <dgm:pt modelId="{81DDB1FE-3832-46B3-879A-B52C629D881D}" type="pres">
      <dgm:prSet presAssocID="{30EC3CF7-A7A3-40A5-B9B7-5A52BBE50FEF}" presName="rootConnector" presStyleLbl="node4" presStyleIdx="1" presStyleCnt="6"/>
      <dgm:spPr/>
      <dgm:t>
        <a:bodyPr/>
        <a:lstStyle/>
        <a:p>
          <a:endParaRPr lang="en-US"/>
        </a:p>
      </dgm:t>
    </dgm:pt>
    <dgm:pt modelId="{9A0E7D46-DA79-40D2-82F3-521B5E1A4F01}" type="pres">
      <dgm:prSet presAssocID="{30EC3CF7-A7A3-40A5-B9B7-5A52BBE50FEF}" presName="hierChild4" presStyleCnt="0"/>
      <dgm:spPr/>
    </dgm:pt>
    <dgm:pt modelId="{5EC4EC0A-A678-4BF7-93FB-9C38CE9C0C38}" type="pres">
      <dgm:prSet presAssocID="{30EC3CF7-A7A3-40A5-B9B7-5A52BBE50FEF}" presName="hierChild5" presStyleCnt="0"/>
      <dgm:spPr/>
    </dgm:pt>
    <dgm:pt modelId="{B9B8ABE7-7376-4F15-833A-75AB1739600D}" type="pres">
      <dgm:prSet presAssocID="{A0BA21D7-6D3A-4091-A6B1-AB7E8BF9BDE7}" presName="Name37" presStyleLbl="parChTrans1D4" presStyleIdx="2" presStyleCnt="6"/>
      <dgm:spPr/>
      <dgm:t>
        <a:bodyPr/>
        <a:lstStyle/>
        <a:p>
          <a:endParaRPr lang="en-US"/>
        </a:p>
      </dgm:t>
    </dgm:pt>
    <dgm:pt modelId="{D73141F2-015E-4DCD-9BC3-2D45E1819D35}" type="pres">
      <dgm:prSet presAssocID="{90C3B022-CA00-4E32-8789-CE6497D8B322}" presName="hierRoot2" presStyleCnt="0">
        <dgm:presLayoutVars>
          <dgm:hierBranch val="init"/>
        </dgm:presLayoutVars>
      </dgm:prSet>
      <dgm:spPr/>
      <dgm:t>
        <a:bodyPr/>
        <a:lstStyle/>
        <a:p>
          <a:endParaRPr lang="en-US"/>
        </a:p>
      </dgm:t>
    </dgm:pt>
    <dgm:pt modelId="{8231D472-FA24-417E-85E5-353D338ED680}" type="pres">
      <dgm:prSet presAssocID="{90C3B022-CA00-4E32-8789-CE6497D8B322}" presName="rootComposite" presStyleCnt="0"/>
      <dgm:spPr/>
      <dgm:t>
        <a:bodyPr/>
        <a:lstStyle/>
        <a:p>
          <a:endParaRPr lang="en-US"/>
        </a:p>
      </dgm:t>
    </dgm:pt>
    <dgm:pt modelId="{E414A46E-8EDB-4B46-9201-F61DF18107E8}" type="pres">
      <dgm:prSet presAssocID="{90C3B022-CA00-4E32-8789-CE6497D8B322}" presName="rootText" presStyleLbl="node4" presStyleIdx="2" presStyleCnt="6" custScaleX="615146" custScaleY="165461" custLinFactX="-10386" custLinFactY="100000" custLinFactNeighborX="-100000" custLinFactNeighborY="105412">
        <dgm:presLayoutVars>
          <dgm:chPref val="3"/>
        </dgm:presLayoutVars>
      </dgm:prSet>
      <dgm:spPr/>
      <dgm:t>
        <a:bodyPr/>
        <a:lstStyle/>
        <a:p>
          <a:endParaRPr lang="en-US"/>
        </a:p>
      </dgm:t>
    </dgm:pt>
    <dgm:pt modelId="{B37DE534-8FF7-4CCD-8CC2-10915128D43C}" type="pres">
      <dgm:prSet presAssocID="{90C3B022-CA00-4E32-8789-CE6497D8B322}" presName="rootConnector" presStyleLbl="node4" presStyleIdx="2" presStyleCnt="6"/>
      <dgm:spPr/>
      <dgm:t>
        <a:bodyPr/>
        <a:lstStyle/>
        <a:p>
          <a:endParaRPr lang="en-US"/>
        </a:p>
      </dgm:t>
    </dgm:pt>
    <dgm:pt modelId="{21184B30-F140-41E1-BE24-7C261FBB1C18}" type="pres">
      <dgm:prSet presAssocID="{90C3B022-CA00-4E32-8789-CE6497D8B322}" presName="hierChild4" presStyleCnt="0"/>
      <dgm:spPr/>
      <dgm:t>
        <a:bodyPr/>
        <a:lstStyle/>
        <a:p>
          <a:endParaRPr lang="en-US"/>
        </a:p>
      </dgm:t>
    </dgm:pt>
    <dgm:pt modelId="{C5AD634D-0281-4D3D-9F76-7C7FCD630133}" type="pres">
      <dgm:prSet presAssocID="{26954EF0-3028-4C65-AFF3-6E8D99E3A9ED}" presName="Name37" presStyleLbl="parChTrans1D4" presStyleIdx="3" presStyleCnt="6"/>
      <dgm:spPr/>
      <dgm:t>
        <a:bodyPr/>
        <a:lstStyle/>
        <a:p>
          <a:endParaRPr lang="en-US"/>
        </a:p>
      </dgm:t>
    </dgm:pt>
    <dgm:pt modelId="{9CE2D525-C973-4935-8E53-AFE05A619857}" type="pres">
      <dgm:prSet presAssocID="{EA737112-B7A3-46EB-B1E5-AADEF0CBD729}" presName="hierRoot2" presStyleCnt="0">
        <dgm:presLayoutVars>
          <dgm:hierBranch val="init"/>
        </dgm:presLayoutVars>
      </dgm:prSet>
      <dgm:spPr/>
      <dgm:t>
        <a:bodyPr/>
        <a:lstStyle/>
        <a:p>
          <a:endParaRPr lang="en-US"/>
        </a:p>
      </dgm:t>
    </dgm:pt>
    <dgm:pt modelId="{A2C3259B-4CC6-40FB-8D60-6F1F4E01A75A}" type="pres">
      <dgm:prSet presAssocID="{EA737112-B7A3-46EB-B1E5-AADEF0CBD729}" presName="rootComposite" presStyleCnt="0"/>
      <dgm:spPr/>
      <dgm:t>
        <a:bodyPr/>
        <a:lstStyle/>
        <a:p>
          <a:endParaRPr lang="en-US"/>
        </a:p>
      </dgm:t>
    </dgm:pt>
    <dgm:pt modelId="{C75DB2A3-ECAB-4B24-BEC6-419C784422A8}" type="pres">
      <dgm:prSet presAssocID="{EA737112-B7A3-46EB-B1E5-AADEF0CBD729}" presName="rootText" presStyleLbl="node4" presStyleIdx="3" presStyleCnt="6" custScaleX="576714" custScaleY="210801" custLinFactX="-86440" custLinFactY="100000" custLinFactNeighborX="-100000" custLinFactNeighborY="199175">
        <dgm:presLayoutVars>
          <dgm:chPref val="3"/>
        </dgm:presLayoutVars>
      </dgm:prSet>
      <dgm:spPr/>
      <dgm:t>
        <a:bodyPr/>
        <a:lstStyle/>
        <a:p>
          <a:endParaRPr lang="en-US"/>
        </a:p>
      </dgm:t>
    </dgm:pt>
    <dgm:pt modelId="{487905B2-0E55-4CEA-8E9C-F95474812AA3}" type="pres">
      <dgm:prSet presAssocID="{EA737112-B7A3-46EB-B1E5-AADEF0CBD729}" presName="rootConnector" presStyleLbl="node4" presStyleIdx="3" presStyleCnt="6"/>
      <dgm:spPr/>
      <dgm:t>
        <a:bodyPr/>
        <a:lstStyle/>
        <a:p>
          <a:endParaRPr lang="en-US"/>
        </a:p>
      </dgm:t>
    </dgm:pt>
    <dgm:pt modelId="{B5E4726A-6AB6-429A-912B-59726CB92C48}" type="pres">
      <dgm:prSet presAssocID="{EA737112-B7A3-46EB-B1E5-AADEF0CBD729}" presName="hierChild4" presStyleCnt="0"/>
      <dgm:spPr/>
      <dgm:t>
        <a:bodyPr/>
        <a:lstStyle/>
        <a:p>
          <a:endParaRPr lang="en-US"/>
        </a:p>
      </dgm:t>
    </dgm:pt>
    <dgm:pt modelId="{E89839B5-9828-4B96-AE16-E8A8DC310DE5}" type="pres">
      <dgm:prSet presAssocID="{C8BA210E-B7A9-4F96-BC93-456A6D3E6A91}" presName="Name37" presStyleLbl="parChTrans1D4" presStyleIdx="4" presStyleCnt="6"/>
      <dgm:spPr/>
      <dgm:t>
        <a:bodyPr/>
        <a:lstStyle/>
        <a:p>
          <a:endParaRPr lang="en-US"/>
        </a:p>
      </dgm:t>
    </dgm:pt>
    <dgm:pt modelId="{9DC5F124-1D94-4A9E-9488-FC7442E684DE}" type="pres">
      <dgm:prSet presAssocID="{820AE4B1-02A6-40F9-9DD7-3A359FA69A27}" presName="hierRoot2" presStyleCnt="0">
        <dgm:presLayoutVars>
          <dgm:hierBranch val="init"/>
        </dgm:presLayoutVars>
      </dgm:prSet>
      <dgm:spPr/>
      <dgm:t>
        <a:bodyPr/>
        <a:lstStyle/>
        <a:p>
          <a:endParaRPr lang="en-US"/>
        </a:p>
      </dgm:t>
    </dgm:pt>
    <dgm:pt modelId="{CF54B25D-2AB4-4ECC-A0C1-AE88D70DB01A}" type="pres">
      <dgm:prSet presAssocID="{820AE4B1-02A6-40F9-9DD7-3A359FA69A27}" presName="rootComposite" presStyleCnt="0"/>
      <dgm:spPr/>
      <dgm:t>
        <a:bodyPr/>
        <a:lstStyle/>
        <a:p>
          <a:endParaRPr lang="en-US"/>
        </a:p>
      </dgm:t>
    </dgm:pt>
    <dgm:pt modelId="{AD6997A3-B3B7-46D2-ADC7-4B9E0E1D75D3}" type="pres">
      <dgm:prSet presAssocID="{820AE4B1-02A6-40F9-9DD7-3A359FA69A27}" presName="rootText" presStyleLbl="node4" presStyleIdx="4" presStyleCnt="6" custScaleX="298175" custScaleY="304350" custLinFactX="-400000" custLinFactNeighborX="-402101" custLinFactNeighborY="46374">
        <dgm:presLayoutVars>
          <dgm:chPref val="3"/>
        </dgm:presLayoutVars>
      </dgm:prSet>
      <dgm:spPr/>
      <dgm:t>
        <a:bodyPr/>
        <a:lstStyle/>
        <a:p>
          <a:endParaRPr lang="en-US"/>
        </a:p>
      </dgm:t>
    </dgm:pt>
    <dgm:pt modelId="{B43152FF-4E01-46D6-AAFF-BE5A36B6C84E}" type="pres">
      <dgm:prSet presAssocID="{820AE4B1-02A6-40F9-9DD7-3A359FA69A27}" presName="rootConnector" presStyleLbl="node4" presStyleIdx="4" presStyleCnt="6"/>
      <dgm:spPr/>
      <dgm:t>
        <a:bodyPr/>
        <a:lstStyle/>
        <a:p>
          <a:endParaRPr lang="en-US"/>
        </a:p>
      </dgm:t>
    </dgm:pt>
    <dgm:pt modelId="{B4D67640-2BB3-4266-BB63-03D0E085374C}" type="pres">
      <dgm:prSet presAssocID="{820AE4B1-02A6-40F9-9DD7-3A359FA69A27}" presName="hierChild4" presStyleCnt="0"/>
      <dgm:spPr/>
      <dgm:t>
        <a:bodyPr/>
        <a:lstStyle/>
        <a:p>
          <a:endParaRPr lang="en-US"/>
        </a:p>
      </dgm:t>
    </dgm:pt>
    <dgm:pt modelId="{8233C4E2-E90F-46C6-9B71-8308BD93BDE5}" type="pres">
      <dgm:prSet presAssocID="{820AE4B1-02A6-40F9-9DD7-3A359FA69A27}" presName="hierChild5" presStyleCnt="0"/>
      <dgm:spPr/>
      <dgm:t>
        <a:bodyPr/>
        <a:lstStyle/>
        <a:p>
          <a:endParaRPr lang="en-US"/>
        </a:p>
      </dgm:t>
    </dgm:pt>
    <dgm:pt modelId="{ED6CF57F-333E-4E8F-8C3D-5513D720B388}" type="pres">
      <dgm:prSet presAssocID="{AD454888-14AF-4165-91AE-DAE1DD37EE9C}" presName="Name37" presStyleLbl="parChTrans1D4" presStyleIdx="5" presStyleCnt="6"/>
      <dgm:spPr/>
      <dgm:t>
        <a:bodyPr/>
        <a:lstStyle/>
        <a:p>
          <a:endParaRPr lang="en-US"/>
        </a:p>
      </dgm:t>
    </dgm:pt>
    <dgm:pt modelId="{A3607341-B9DA-4D94-836D-C1FF7CC5D2C9}" type="pres">
      <dgm:prSet presAssocID="{10419FA6-4C34-4EA3-B9AC-C3DF6005AA3E}" presName="hierRoot2" presStyleCnt="0">
        <dgm:presLayoutVars>
          <dgm:hierBranch val="init"/>
        </dgm:presLayoutVars>
      </dgm:prSet>
      <dgm:spPr/>
      <dgm:t>
        <a:bodyPr/>
        <a:lstStyle/>
        <a:p>
          <a:endParaRPr lang="en-US"/>
        </a:p>
      </dgm:t>
    </dgm:pt>
    <dgm:pt modelId="{C387892D-E162-4B58-94BD-3E8A6C675EF9}" type="pres">
      <dgm:prSet presAssocID="{10419FA6-4C34-4EA3-B9AC-C3DF6005AA3E}" presName="rootComposite" presStyleCnt="0"/>
      <dgm:spPr/>
      <dgm:t>
        <a:bodyPr/>
        <a:lstStyle/>
        <a:p>
          <a:endParaRPr lang="en-US"/>
        </a:p>
      </dgm:t>
    </dgm:pt>
    <dgm:pt modelId="{80723DDC-841B-405B-A348-B25BD2EBEEED}" type="pres">
      <dgm:prSet presAssocID="{10419FA6-4C34-4EA3-B9AC-C3DF6005AA3E}" presName="rootText" presStyleLbl="node4" presStyleIdx="5" presStyleCnt="6" custScaleX="550605" custScaleY="276233" custLinFactX="-160077" custLinFactNeighborX="-200000" custLinFactNeighborY="-7623">
        <dgm:presLayoutVars>
          <dgm:chPref val="3"/>
        </dgm:presLayoutVars>
      </dgm:prSet>
      <dgm:spPr/>
      <dgm:t>
        <a:bodyPr/>
        <a:lstStyle/>
        <a:p>
          <a:endParaRPr lang="en-US"/>
        </a:p>
      </dgm:t>
    </dgm:pt>
    <dgm:pt modelId="{D72C55E1-EBA7-4C03-B354-4F58D0EF35E2}" type="pres">
      <dgm:prSet presAssocID="{10419FA6-4C34-4EA3-B9AC-C3DF6005AA3E}" presName="rootConnector" presStyleLbl="node4" presStyleIdx="5" presStyleCnt="6"/>
      <dgm:spPr/>
      <dgm:t>
        <a:bodyPr/>
        <a:lstStyle/>
        <a:p>
          <a:endParaRPr lang="en-US"/>
        </a:p>
      </dgm:t>
    </dgm:pt>
    <dgm:pt modelId="{96584442-1713-4CC1-901C-0F1F906E6AAB}" type="pres">
      <dgm:prSet presAssocID="{10419FA6-4C34-4EA3-B9AC-C3DF6005AA3E}" presName="hierChild4" presStyleCnt="0"/>
      <dgm:spPr/>
      <dgm:t>
        <a:bodyPr/>
        <a:lstStyle/>
        <a:p>
          <a:endParaRPr lang="en-US"/>
        </a:p>
      </dgm:t>
    </dgm:pt>
    <dgm:pt modelId="{53DAA3BA-8290-471E-89A3-31EC302D5651}" type="pres">
      <dgm:prSet presAssocID="{10419FA6-4C34-4EA3-B9AC-C3DF6005AA3E}" presName="hierChild5" presStyleCnt="0"/>
      <dgm:spPr/>
      <dgm:t>
        <a:bodyPr/>
        <a:lstStyle/>
        <a:p>
          <a:endParaRPr lang="en-US"/>
        </a:p>
      </dgm:t>
    </dgm:pt>
    <dgm:pt modelId="{DDBC5879-5C6D-432D-9CAD-8F810FDD4C10}" type="pres">
      <dgm:prSet presAssocID="{EA737112-B7A3-46EB-B1E5-AADEF0CBD729}" presName="hierChild5" presStyleCnt="0"/>
      <dgm:spPr/>
      <dgm:t>
        <a:bodyPr/>
        <a:lstStyle/>
        <a:p>
          <a:endParaRPr lang="en-US"/>
        </a:p>
      </dgm:t>
    </dgm:pt>
    <dgm:pt modelId="{7F241934-FF6A-44A3-AD49-53EE80C17583}" type="pres">
      <dgm:prSet presAssocID="{90C3B022-CA00-4E32-8789-CE6497D8B322}" presName="hierChild5" presStyleCnt="0"/>
      <dgm:spPr/>
      <dgm:t>
        <a:bodyPr/>
        <a:lstStyle/>
        <a:p>
          <a:endParaRPr lang="en-US"/>
        </a:p>
      </dgm:t>
    </dgm:pt>
    <dgm:pt modelId="{4BA5A82F-3D25-4B0C-995C-95C3C3C41C32}" type="pres">
      <dgm:prSet presAssocID="{1701E93B-0F41-417A-B118-1D10AFF32DB0}" presName="hierChild5" presStyleCnt="0"/>
      <dgm:spPr/>
      <dgm:t>
        <a:bodyPr/>
        <a:lstStyle/>
        <a:p>
          <a:endParaRPr lang="en-US"/>
        </a:p>
      </dgm:t>
    </dgm:pt>
    <dgm:pt modelId="{DF7B069D-512D-4B64-AD44-8EDD4ECB94AA}" type="pres">
      <dgm:prSet presAssocID="{C79FAADB-B7AC-471B-8D04-1ADEC0664D16}" presName="hierChild5" presStyleCnt="0"/>
      <dgm:spPr/>
      <dgm:t>
        <a:bodyPr/>
        <a:lstStyle/>
        <a:p>
          <a:endParaRPr lang="en-US"/>
        </a:p>
      </dgm:t>
    </dgm:pt>
    <dgm:pt modelId="{760DA78B-4BDD-4074-A888-8854D95568F4}" type="pres">
      <dgm:prSet presAssocID="{F86C8292-2988-4391-B464-DE95CC80C9BE}" presName="hierChild3" presStyleCnt="0"/>
      <dgm:spPr/>
      <dgm:t>
        <a:bodyPr/>
        <a:lstStyle/>
        <a:p>
          <a:endParaRPr lang="en-US"/>
        </a:p>
      </dgm:t>
    </dgm:pt>
  </dgm:ptLst>
  <dgm:cxnLst>
    <dgm:cxn modelId="{C898DC29-FE93-4D9D-B61F-6F63F8875687}" type="presOf" srcId="{90C3B022-CA00-4E32-8789-CE6497D8B322}" destId="{B37DE534-8FF7-4CCD-8CC2-10915128D43C}" srcOrd="1" destOrd="0" presId="urn:microsoft.com/office/officeart/2005/8/layout/orgChart1"/>
    <dgm:cxn modelId="{BF124B90-F62D-4B10-B212-95F9AD70678D}" type="presOf" srcId="{C79FAADB-B7AC-471B-8D04-1ADEC0664D16}" destId="{52D38B27-846F-4FB6-A76B-3E73B0443D7D}" srcOrd="0" destOrd="0" presId="urn:microsoft.com/office/officeart/2005/8/layout/orgChart1"/>
    <dgm:cxn modelId="{E10479D6-9C9A-4E1E-BCA3-1F544BCD0409}" type="presOf" srcId="{1701E93B-0F41-417A-B118-1D10AFF32DB0}" destId="{8CF945F2-4061-43A0-A5D1-EA853C025C91}" srcOrd="1" destOrd="0" presId="urn:microsoft.com/office/officeart/2005/8/layout/orgChart1"/>
    <dgm:cxn modelId="{A22DBB3A-DBDA-4656-AB1C-67A94611E3B1}" type="presOf" srcId="{30EC3CF7-A7A3-40A5-B9B7-5A52BBE50FEF}" destId="{81DDB1FE-3832-46B3-879A-B52C629D881D}" srcOrd="1" destOrd="0" presId="urn:microsoft.com/office/officeart/2005/8/layout/orgChart1"/>
    <dgm:cxn modelId="{116DD7A6-340D-4D34-AFEF-617E18BD2888}" type="presOf" srcId="{C79FAADB-B7AC-471B-8D04-1ADEC0664D16}" destId="{A82BCBA5-D7AD-4CBF-A519-CCDEBEF5B3A5}" srcOrd="1" destOrd="0" presId="urn:microsoft.com/office/officeart/2005/8/layout/orgChart1"/>
    <dgm:cxn modelId="{86C288C4-9ED2-4617-87B1-4C4A97AC9361}" srcId="{C79FAADB-B7AC-471B-8D04-1ADEC0664D16}" destId="{1701E93B-0F41-417A-B118-1D10AFF32DB0}" srcOrd="1" destOrd="0" parTransId="{D9C149DD-2175-46A5-96AC-CAAE4300B286}" sibTransId="{760B2DF3-14D8-4BB7-9ED9-B3E4A4BD348E}"/>
    <dgm:cxn modelId="{7898292A-D987-4855-9AFE-7A8D82E9BE57}" type="presOf" srcId="{820AE4B1-02A6-40F9-9DD7-3A359FA69A27}" destId="{AD6997A3-B3B7-46D2-ADC7-4B9E0E1D75D3}" srcOrd="0" destOrd="0" presId="urn:microsoft.com/office/officeart/2005/8/layout/orgChart1"/>
    <dgm:cxn modelId="{D542FD46-3A76-4B94-98DC-813BBC0A9C1D}" type="presOf" srcId="{482DCB8C-6E30-434A-ACF5-9204B9C3ABE5}" destId="{67ED2946-330F-4294-BA4D-F136D2C38DE4}" srcOrd="0" destOrd="0" presId="urn:microsoft.com/office/officeart/2005/8/layout/orgChart1"/>
    <dgm:cxn modelId="{D320049C-F8B8-4AAC-8685-B5136797D5F3}" type="presOf" srcId="{A0BA21D7-6D3A-4091-A6B1-AB7E8BF9BDE7}" destId="{B9B8ABE7-7376-4F15-833A-75AB1739600D}" srcOrd="0" destOrd="0" presId="urn:microsoft.com/office/officeart/2005/8/layout/orgChart1"/>
    <dgm:cxn modelId="{C8306ACA-8523-428C-9445-5467743BA261}" type="presOf" srcId="{26954EF0-3028-4C65-AFF3-6E8D99E3A9ED}" destId="{C5AD634D-0281-4D3D-9F76-7C7FCD630133}" srcOrd="0" destOrd="0" presId="urn:microsoft.com/office/officeart/2005/8/layout/orgChart1"/>
    <dgm:cxn modelId="{0F5380AE-4A20-4DA0-A153-1466700D67D3}" type="presOf" srcId="{3DC1BF55-63F0-4AF5-BE27-463DD4DADD53}" destId="{D8CE0B4E-E9A3-4B2B-8247-E4D0C25EAF7F}" srcOrd="0" destOrd="0" presId="urn:microsoft.com/office/officeart/2005/8/layout/orgChart1"/>
    <dgm:cxn modelId="{10258FE4-2B60-4411-8900-9153230641FC}" srcId="{EA737112-B7A3-46EB-B1E5-AADEF0CBD729}" destId="{10419FA6-4C34-4EA3-B9AC-C3DF6005AA3E}" srcOrd="1" destOrd="0" parTransId="{AD454888-14AF-4165-91AE-DAE1DD37EE9C}" sibTransId="{CC912850-8F37-4164-9C3C-020C07223FC2}"/>
    <dgm:cxn modelId="{AC30E9B1-B8F6-4F28-BD8D-85C317FA7119}" type="presOf" srcId="{C4ADA81B-3B36-4B51-B4A2-E40AD44365D7}" destId="{B47AD4C2-EFC3-45CE-A4B3-E1FF150BC53F}" srcOrd="0" destOrd="0" presId="urn:microsoft.com/office/officeart/2005/8/layout/orgChart1"/>
    <dgm:cxn modelId="{95CE0F7B-2F96-4640-81C0-D5C07CD83FDE}" type="presOf" srcId="{30EC3CF7-A7A3-40A5-B9B7-5A52BBE50FEF}" destId="{5FEF1186-5468-4E7D-ADB6-277736FF5F7C}" srcOrd="0" destOrd="0" presId="urn:microsoft.com/office/officeart/2005/8/layout/orgChart1"/>
    <dgm:cxn modelId="{1D2934E5-9C67-4A3C-A79F-354A83C7ACCD}" type="presOf" srcId="{EA737112-B7A3-46EB-B1E5-AADEF0CBD729}" destId="{C75DB2A3-ECAB-4B24-BEC6-419C784422A8}" srcOrd="0" destOrd="0" presId="urn:microsoft.com/office/officeart/2005/8/layout/orgChart1"/>
    <dgm:cxn modelId="{8EA5C1B1-5415-45CA-B8E1-E95A8B26ABB7}" type="presOf" srcId="{1701E93B-0F41-417A-B118-1D10AFF32DB0}" destId="{B6B5616F-D976-449D-8DC9-5773A7E6BA67}" srcOrd="0" destOrd="0" presId="urn:microsoft.com/office/officeart/2005/8/layout/orgChart1"/>
    <dgm:cxn modelId="{8F96100D-87F2-480B-B51B-7D195456AA4F}" type="presOf" srcId="{F86C8292-2988-4391-B464-DE95CC80C9BE}" destId="{BD790F8B-B8C2-4272-8649-38E20BC1CCF7}" srcOrd="1" destOrd="0" presId="urn:microsoft.com/office/officeart/2005/8/layout/orgChart1"/>
    <dgm:cxn modelId="{5D8B5C5B-0541-426A-A2E9-E760E5ECC58A}" type="presOf" srcId="{AD454888-14AF-4165-91AE-DAE1DD37EE9C}" destId="{ED6CF57F-333E-4E8F-8C3D-5513D720B388}" srcOrd="0" destOrd="0" presId="urn:microsoft.com/office/officeart/2005/8/layout/orgChart1"/>
    <dgm:cxn modelId="{7C01BBA0-7AA5-4B89-8DA0-5151A2382E58}" srcId="{F86C8292-2988-4391-B464-DE95CC80C9BE}" destId="{004598DC-17FD-4602-8E25-76FC1C96C086}" srcOrd="0" destOrd="0" parTransId="{F21F6B8E-3E35-4AD3-9E85-1FE52195EC1C}" sibTransId="{03ED365B-7148-4F24-A264-BB9D9CA3CBCF}"/>
    <dgm:cxn modelId="{FE53B98B-9E13-4FBE-AB1A-BCBA6856EB26}" srcId="{C4ADA81B-3B36-4B51-B4A2-E40AD44365D7}" destId="{F86C8292-2988-4391-B464-DE95CC80C9BE}" srcOrd="0" destOrd="0" parTransId="{13903D3F-F0DE-4EE5-9576-191D0C8F3869}" sibTransId="{5E3DD538-8ECA-4CB3-B32C-170C54E59D36}"/>
    <dgm:cxn modelId="{24BDA805-4E01-4D86-8876-06C10747DF5A}" type="presOf" srcId="{F21F6B8E-3E35-4AD3-9E85-1FE52195EC1C}" destId="{156D34EF-0F1C-4D1C-A0B6-CCAED3D68C99}" srcOrd="0" destOrd="0" presId="urn:microsoft.com/office/officeart/2005/8/layout/orgChart1"/>
    <dgm:cxn modelId="{5B235890-CB59-41D8-B349-39269409CCAC}" srcId="{1701E93B-0F41-417A-B118-1D10AFF32DB0}" destId="{90C3B022-CA00-4E32-8789-CE6497D8B322}" srcOrd="1" destOrd="0" parTransId="{A0BA21D7-6D3A-4091-A6B1-AB7E8BF9BDE7}" sibTransId="{C198C0BE-9F7E-43DA-851B-50B889E708CF}"/>
    <dgm:cxn modelId="{6D8C53B6-66E8-41F5-B48C-4A5486628331}" type="presOf" srcId="{D9C149DD-2175-46A5-96AC-CAAE4300B286}" destId="{64D57784-F0A1-48A7-A5CD-D2C6DBD9913E}" srcOrd="0" destOrd="0" presId="urn:microsoft.com/office/officeart/2005/8/layout/orgChart1"/>
    <dgm:cxn modelId="{12D02896-9985-4BF1-A16A-BA66A84CFCF1}" type="presOf" srcId="{F86C8292-2988-4391-B464-DE95CC80C9BE}" destId="{A4AE8404-3691-4273-A6D8-C092F09BFCE9}" srcOrd="0" destOrd="0" presId="urn:microsoft.com/office/officeart/2005/8/layout/orgChart1"/>
    <dgm:cxn modelId="{1A086700-3979-4859-926C-9ED021FBF12E}" type="presOf" srcId="{820AE4B1-02A6-40F9-9DD7-3A359FA69A27}" destId="{B43152FF-4E01-46D6-AAFF-BE5A36B6C84E}" srcOrd="1" destOrd="0" presId="urn:microsoft.com/office/officeart/2005/8/layout/orgChart1"/>
    <dgm:cxn modelId="{B1FF13F6-45E8-4468-B6BC-89931637B7ED}" srcId="{C79FAADB-B7AC-471B-8D04-1ADEC0664D16}" destId="{6DF12AD0-7B9D-4142-8A24-09D8161BFCBA}" srcOrd="0" destOrd="0" parTransId="{3DC1BF55-63F0-4AF5-BE27-463DD4DADD53}" sibTransId="{56876791-85C6-43ED-8188-21538C39FBE9}"/>
    <dgm:cxn modelId="{9BF05BA6-BC60-4FAA-B266-E356EF96E1B1}" type="presOf" srcId="{004598DC-17FD-4602-8E25-76FC1C96C086}" destId="{C2F66884-C581-482F-926F-40738784F881}" srcOrd="1" destOrd="0" presId="urn:microsoft.com/office/officeart/2005/8/layout/orgChart1"/>
    <dgm:cxn modelId="{28FDD69E-2877-4913-A6C8-C5333DA7B06A}" srcId="{EA737112-B7A3-46EB-B1E5-AADEF0CBD729}" destId="{820AE4B1-02A6-40F9-9DD7-3A359FA69A27}" srcOrd="0" destOrd="0" parTransId="{C8BA210E-B7A9-4F96-BC93-456A6D3E6A91}" sibTransId="{D1248670-3E80-4DD9-A575-89DD403A0412}"/>
    <dgm:cxn modelId="{9B8EEB7C-A68E-464A-8D06-CA5FA370ECEC}" type="presOf" srcId="{10419FA6-4C34-4EA3-B9AC-C3DF6005AA3E}" destId="{D72C55E1-EBA7-4C03-B354-4F58D0EF35E2}" srcOrd="1" destOrd="0" presId="urn:microsoft.com/office/officeart/2005/8/layout/orgChart1"/>
    <dgm:cxn modelId="{D35A1CDC-5035-4584-A1A8-02353390C138}" type="presOf" srcId="{6DF12AD0-7B9D-4142-8A24-09D8161BFCBA}" destId="{694AEBDF-74BB-445B-BFE8-4ECD422F008B}" srcOrd="1" destOrd="0" presId="urn:microsoft.com/office/officeart/2005/8/layout/orgChart1"/>
    <dgm:cxn modelId="{82D92392-1A2C-4889-8500-674FFAA790B0}" srcId="{F86C8292-2988-4391-B464-DE95CC80C9BE}" destId="{C79FAADB-B7AC-471B-8D04-1ADEC0664D16}" srcOrd="1" destOrd="0" parTransId="{2CB02494-69FF-449B-B0AF-3931EFDB59D8}" sibTransId="{02EB1430-4B6D-4A21-B7BD-B776DD3287AC}"/>
    <dgm:cxn modelId="{32FF4153-71B1-4C73-A88A-0BE0A6D2D79F}" type="presOf" srcId="{C8BA210E-B7A9-4F96-BC93-456A6D3E6A91}" destId="{E89839B5-9828-4B96-AE16-E8A8DC310DE5}" srcOrd="0" destOrd="0" presId="urn:microsoft.com/office/officeart/2005/8/layout/orgChart1"/>
    <dgm:cxn modelId="{D3CF4CAB-B747-47B8-9827-BCCEE98B6FCC}" type="presOf" srcId="{8658AB3C-49DE-4BD9-8A9F-2848F30986AC}" destId="{7581E4A3-2542-4D1D-ABB3-A7E7F4F8036F}" srcOrd="1" destOrd="0" presId="urn:microsoft.com/office/officeart/2005/8/layout/orgChart1"/>
    <dgm:cxn modelId="{047490E2-EE16-4419-B373-5B2CB6CE1005}" type="presOf" srcId="{10419FA6-4C34-4EA3-B9AC-C3DF6005AA3E}" destId="{80723DDC-841B-405B-A348-B25BD2EBEEED}" srcOrd="0" destOrd="0" presId="urn:microsoft.com/office/officeart/2005/8/layout/orgChart1"/>
    <dgm:cxn modelId="{393F1D92-3043-40BE-81FD-012D0A0B154B}" type="presOf" srcId="{004598DC-17FD-4602-8E25-76FC1C96C086}" destId="{54F26E21-AD39-4D04-AE0D-D91992E35341}" srcOrd="0" destOrd="0" presId="urn:microsoft.com/office/officeart/2005/8/layout/orgChart1"/>
    <dgm:cxn modelId="{8AEC0F1E-E520-4C62-9ADC-9FAF6459C432}" type="presOf" srcId="{6DF12AD0-7B9D-4142-8A24-09D8161BFCBA}" destId="{477D5A98-6DEF-46F8-B516-70DA05522B4F}" srcOrd="0" destOrd="0" presId="urn:microsoft.com/office/officeart/2005/8/layout/orgChart1"/>
    <dgm:cxn modelId="{645766C3-E641-44A5-BE9D-53EF5D9CE3E4}" type="presOf" srcId="{2CB02494-69FF-449B-B0AF-3931EFDB59D8}" destId="{A14D8EFD-BA5B-4CAC-BDE2-56D35DEF452C}" srcOrd="0" destOrd="0" presId="urn:microsoft.com/office/officeart/2005/8/layout/orgChart1"/>
    <dgm:cxn modelId="{68BC73D8-749F-465D-AD71-7DFB53198FC9}" srcId="{1701E93B-0F41-417A-B118-1D10AFF32DB0}" destId="{30EC3CF7-A7A3-40A5-B9B7-5A52BBE50FEF}" srcOrd="0" destOrd="0" parTransId="{8BF3BB70-AA2A-4A96-B13F-75404D61EA2E}" sibTransId="{A4DB64D8-7EF3-4C08-A52E-BFBD581EEA40}"/>
    <dgm:cxn modelId="{4BE4FF77-FC39-4CAE-81F2-E0F619F125D5}" srcId="{90C3B022-CA00-4E32-8789-CE6497D8B322}" destId="{EA737112-B7A3-46EB-B1E5-AADEF0CBD729}" srcOrd="0" destOrd="0" parTransId="{26954EF0-3028-4C65-AFF3-6E8D99E3A9ED}" sibTransId="{63E464C4-3B48-48DD-8C94-A7BD265ECFD2}"/>
    <dgm:cxn modelId="{459ED7F0-C5D6-4371-9171-F4073279AD27}" type="presOf" srcId="{8658AB3C-49DE-4BD9-8A9F-2848F30986AC}" destId="{9B684E92-8EE0-4F08-B480-BCF78A7B7AE8}" srcOrd="0" destOrd="0" presId="urn:microsoft.com/office/officeart/2005/8/layout/orgChart1"/>
    <dgm:cxn modelId="{C951C5E5-3FA1-411F-B0B6-168B0A371796}" type="presOf" srcId="{EA737112-B7A3-46EB-B1E5-AADEF0CBD729}" destId="{487905B2-0E55-4CEA-8E9C-F95474812AA3}" srcOrd="1" destOrd="0" presId="urn:microsoft.com/office/officeart/2005/8/layout/orgChart1"/>
    <dgm:cxn modelId="{6739941C-9802-482D-A44F-4DCEDAF54712}" type="presOf" srcId="{90C3B022-CA00-4E32-8789-CE6497D8B322}" destId="{E414A46E-8EDB-4B46-9201-F61DF18107E8}" srcOrd="0" destOrd="0" presId="urn:microsoft.com/office/officeart/2005/8/layout/orgChart1"/>
    <dgm:cxn modelId="{98A03AE8-6AEA-42AD-8CCE-07AFF21B8F01}" srcId="{6DF12AD0-7B9D-4142-8A24-09D8161BFCBA}" destId="{8658AB3C-49DE-4BD9-8A9F-2848F30986AC}" srcOrd="0" destOrd="0" parTransId="{482DCB8C-6E30-434A-ACF5-9204B9C3ABE5}" sibTransId="{CD5B836F-851B-4153-B6A4-F38705062A31}"/>
    <dgm:cxn modelId="{F18A190D-D5BB-41D7-AA45-805118C05FB9}" type="presOf" srcId="{8BF3BB70-AA2A-4A96-B13F-75404D61EA2E}" destId="{2DBB73DE-B8FE-4CAD-9F67-C5202D6A1DC1}" srcOrd="0" destOrd="0" presId="urn:microsoft.com/office/officeart/2005/8/layout/orgChart1"/>
    <dgm:cxn modelId="{CA6D940D-3006-41BB-9614-12492659741F}" type="presParOf" srcId="{B47AD4C2-EFC3-45CE-A4B3-E1FF150BC53F}" destId="{02EFFA8A-C0C8-4093-BD1D-3EE9BD3E1E33}" srcOrd="0" destOrd="0" presId="urn:microsoft.com/office/officeart/2005/8/layout/orgChart1"/>
    <dgm:cxn modelId="{E89C19F4-63DC-4728-B1CC-9C93DE6122F1}" type="presParOf" srcId="{02EFFA8A-C0C8-4093-BD1D-3EE9BD3E1E33}" destId="{F4B79982-5AC8-4E1D-98E1-6CC712E2F631}" srcOrd="0" destOrd="0" presId="urn:microsoft.com/office/officeart/2005/8/layout/orgChart1"/>
    <dgm:cxn modelId="{D8955D86-8CF6-4035-B395-15DCFAC32956}" type="presParOf" srcId="{F4B79982-5AC8-4E1D-98E1-6CC712E2F631}" destId="{A4AE8404-3691-4273-A6D8-C092F09BFCE9}" srcOrd="0" destOrd="0" presId="urn:microsoft.com/office/officeart/2005/8/layout/orgChart1"/>
    <dgm:cxn modelId="{12FFD996-8F06-4153-AB6C-491AF981D34E}" type="presParOf" srcId="{F4B79982-5AC8-4E1D-98E1-6CC712E2F631}" destId="{BD790F8B-B8C2-4272-8649-38E20BC1CCF7}" srcOrd="1" destOrd="0" presId="urn:microsoft.com/office/officeart/2005/8/layout/orgChart1"/>
    <dgm:cxn modelId="{355B0A74-D0B2-46FA-93C2-0F55ABBA748B}" type="presParOf" srcId="{02EFFA8A-C0C8-4093-BD1D-3EE9BD3E1E33}" destId="{ECAB571A-1181-4561-A834-72F9F6B11814}" srcOrd="1" destOrd="0" presId="urn:microsoft.com/office/officeart/2005/8/layout/orgChart1"/>
    <dgm:cxn modelId="{C39D34F2-ADD7-43D1-AA3B-49EEA2C4EBB2}" type="presParOf" srcId="{ECAB571A-1181-4561-A834-72F9F6B11814}" destId="{156D34EF-0F1C-4D1C-A0B6-CCAED3D68C99}" srcOrd="0" destOrd="0" presId="urn:microsoft.com/office/officeart/2005/8/layout/orgChart1"/>
    <dgm:cxn modelId="{CF254528-08F6-411B-AF5D-AEB6752FEB7D}" type="presParOf" srcId="{ECAB571A-1181-4561-A834-72F9F6B11814}" destId="{1736B911-1C72-4550-97A5-7652CCCC9A90}" srcOrd="1" destOrd="0" presId="urn:microsoft.com/office/officeart/2005/8/layout/orgChart1"/>
    <dgm:cxn modelId="{5248AC17-D418-42DF-822E-E7D564746B6C}" type="presParOf" srcId="{1736B911-1C72-4550-97A5-7652CCCC9A90}" destId="{4CDBB007-D2F4-4CA4-841D-3F29D9C30AB5}" srcOrd="0" destOrd="0" presId="urn:microsoft.com/office/officeart/2005/8/layout/orgChart1"/>
    <dgm:cxn modelId="{AF994036-A3D0-48F1-86E0-D7E93FB8B67E}" type="presParOf" srcId="{4CDBB007-D2F4-4CA4-841D-3F29D9C30AB5}" destId="{54F26E21-AD39-4D04-AE0D-D91992E35341}" srcOrd="0" destOrd="0" presId="urn:microsoft.com/office/officeart/2005/8/layout/orgChart1"/>
    <dgm:cxn modelId="{97F0295B-92D9-4AB6-B8B9-562955F8416D}" type="presParOf" srcId="{4CDBB007-D2F4-4CA4-841D-3F29D9C30AB5}" destId="{C2F66884-C581-482F-926F-40738784F881}" srcOrd="1" destOrd="0" presId="urn:microsoft.com/office/officeart/2005/8/layout/orgChart1"/>
    <dgm:cxn modelId="{A7F13FBD-37FB-4538-9FAF-D3EC6DAFF469}" type="presParOf" srcId="{1736B911-1C72-4550-97A5-7652CCCC9A90}" destId="{9234FDCD-F3BA-4EF0-90B0-DCE59985A96D}" srcOrd="1" destOrd="0" presId="urn:microsoft.com/office/officeart/2005/8/layout/orgChart1"/>
    <dgm:cxn modelId="{CB64CA5B-0894-4CFB-9111-C35ECADFBB81}" type="presParOf" srcId="{1736B911-1C72-4550-97A5-7652CCCC9A90}" destId="{DBBF9519-A876-4D1D-A72F-FBBE4FDA673F}" srcOrd="2" destOrd="0" presId="urn:microsoft.com/office/officeart/2005/8/layout/orgChart1"/>
    <dgm:cxn modelId="{F03949D8-917C-4604-AFCC-48B1D4B9A5AD}" type="presParOf" srcId="{ECAB571A-1181-4561-A834-72F9F6B11814}" destId="{A14D8EFD-BA5B-4CAC-BDE2-56D35DEF452C}" srcOrd="2" destOrd="0" presId="urn:microsoft.com/office/officeart/2005/8/layout/orgChart1"/>
    <dgm:cxn modelId="{93DEEC3B-79B5-4144-BF5E-49FF0D3A48A2}" type="presParOf" srcId="{ECAB571A-1181-4561-A834-72F9F6B11814}" destId="{8F72E73E-79BC-4765-BFD0-0B0955C9AFE5}" srcOrd="3" destOrd="0" presId="urn:microsoft.com/office/officeart/2005/8/layout/orgChart1"/>
    <dgm:cxn modelId="{8B29FF99-C1D2-4276-9946-C63A2DC3B469}" type="presParOf" srcId="{8F72E73E-79BC-4765-BFD0-0B0955C9AFE5}" destId="{3CEB5EA7-3BC4-4734-8664-7A0685C27FC2}" srcOrd="0" destOrd="0" presId="urn:microsoft.com/office/officeart/2005/8/layout/orgChart1"/>
    <dgm:cxn modelId="{1FF3BEE5-A1A1-46AE-8ABC-FAE167082AB7}" type="presParOf" srcId="{3CEB5EA7-3BC4-4734-8664-7A0685C27FC2}" destId="{52D38B27-846F-4FB6-A76B-3E73B0443D7D}" srcOrd="0" destOrd="0" presId="urn:microsoft.com/office/officeart/2005/8/layout/orgChart1"/>
    <dgm:cxn modelId="{8C6D6E91-EDE8-4C35-B1D6-68E085E39DBF}" type="presParOf" srcId="{3CEB5EA7-3BC4-4734-8664-7A0685C27FC2}" destId="{A82BCBA5-D7AD-4CBF-A519-CCDEBEF5B3A5}" srcOrd="1" destOrd="0" presId="urn:microsoft.com/office/officeart/2005/8/layout/orgChart1"/>
    <dgm:cxn modelId="{6241B228-ED8C-4AEB-AC45-622C07479872}" type="presParOf" srcId="{8F72E73E-79BC-4765-BFD0-0B0955C9AFE5}" destId="{E68BA9E6-1FE7-4A66-8CA7-A76AFABD1DBC}" srcOrd="1" destOrd="0" presId="urn:microsoft.com/office/officeart/2005/8/layout/orgChart1"/>
    <dgm:cxn modelId="{FECB98F2-83DA-4754-93F9-442C0333A919}" type="presParOf" srcId="{E68BA9E6-1FE7-4A66-8CA7-A76AFABD1DBC}" destId="{D8CE0B4E-E9A3-4B2B-8247-E4D0C25EAF7F}" srcOrd="0" destOrd="0" presId="urn:microsoft.com/office/officeart/2005/8/layout/orgChart1"/>
    <dgm:cxn modelId="{3539E9DB-C397-4BA3-89CA-D0A433E79BA9}" type="presParOf" srcId="{E68BA9E6-1FE7-4A66-8CA7-A76AFABD1DBC}" destId="{6ED42BAC-8FE3-4505-872A-1458C50D094D}" srcOrd="1" destOrd="0" presId="urn:microsoft.com/office/officeart/2005/8/layout/orgChart1"/>
    <dgm:cxn modelId="{D0DAFBB6-B257-4818-9207-311578537D3C}" type="presParOf" srcId="{6ED42BAC-8FE3-4505-872A-1458C50D094D}" destId="{7AA7F5D9-90A4-4876-B0DC-7D6713CE99C9}" srcOrd="0" destOrd="0" presId="urn:microsoft.com/office/officeart/2005/8/layout/orgChart1"/>
    <dgm:cxn modelId="{4C690916-21BE-483A-AC4C-DE2F7AF07E3B}" type="presParOf" srcId="{7AA7F5D9-90A4-4876-B0DC-7D6713CE99C9}" destId="{477D5A98-6DEF-46F8-B516-70DA05522B4F}" srcOrd="0" destOrd="0" presId="urn:microsoft.com/office/officeart/2005/8/layout/orgChart1"/>
    <dgm:cxn modelId="{0309C142-2036-4C24-82F0-C1DD40130687}" type="presParOf" srcId="{7AA7F5D9-90A4-4876-B0DC-7D6713CE99C9}" destId="{694AEBDF-74BB-445B-BFE8-4ECD422F008B}" srcOrd="1" destOrd="0" presId="urn:microsoft.com/office/officeart/2005/8/layout/orgChart1"/>
    <dgm:cxn modelId="{D6EE9C10-C148-4696-92ED-899204578578}" type="presParOf" srcId="{6ED42BAC-8FE3-4505-872A-1458C50D094D}" destId="{AC4DA534-EB6E-42A0-B444-E77E9656577E}" srcOrd="1" destOrd="0" presId="urn:microsoft.com/office/officeart/2005/8/layout/orgChart1"/>
    <dgm:cxn modelId="{BC79B364-3DF6-4E20-A260-ACE810550F10}" type="presParOf" srcId="{AC4DA534-EB6E-42A0-B444-E77E9656577E}" destId="{67ED2946-330F-4294-BA4D-F136D2C38DE4}" srcOrd="0" destOrd="0" presId="urn:microsoft.com/office/officeart/2005/8/layout/orgChart1"/>
    <dgm:cxn modelId="{6620BCC2-1C89-4BEB-A673-75CD5EC9E951}" type="presParOf" srcId="{AC4DA534-EB6E-42A0-B444-E77E9656577E}" destId="{239A7A12-946B-40B9-BC01-08FE36A8F0BA}" srcOrd="1" destOrd="0" presId="urn:microsoft.com/office/officeart/2005/8/layout/orgChart1"/>
    <dgm:cxn modelId="{EBF82198-2094-4749-8A10-34F67DB09264}" type="presParOf" srcId="{239A7A12-946B-40B9-BC01-08FE36A8F0BA}" destId="{E920B966-2109-4C36-ABAB-E3455F42EFEE}" srcOrd="0" destOrd="0" presId="urn:microsoft.com/office/officeart/2005/8/layout/orgChart1"/>
    <dgm:cxn modelId="{38A39526-C5D6-4AEB-B728-993A5F2744B3}" type="presParOf" srcId="{E920B966-2109-4C36-ABAB-E3455F42EFEE}" destId="{9B684E92-8EE0-4F08-B480-BCF78A7B7AE8}" srcOrd="0" destOrd="0" presId="urn:microsoft.com/office/officeart/2005/8/layout/orgChart1"/>
    <dgm:cxn modelId="{5D6BBB44-3581-4504-8D3E-9D73262C5D93}" type="presParOf" srcId="{E920B966-2109-4C36-ABAB-E3455F42EFEE}" destId="{7581E4A3-2542-4D1D-ABB3-A7E7F4F8036F}" srcOrd="1" destOrd="0" presId="urn:microsoft.com/office/officeart/2005/8/layout/orgChart1"/>
    <dgm:cxn modelId="{63E692B8-1517-4A94-95BB-C162C3157466}" type="presParOf" srcId="{239A7A12-946B-40B9-BC01-08FE36A8F0BA}" destId="{5A6DBCFE-B375-496B-BE4C-0B405AAB7A15}" srcOrd="1" destOrd="0" presId="urn:microsoft.com/office/officeart/2005/8/layout/orgChart1"/>
    <dgm:cxn modelId="{C6D21613-8AD5-476D-A899-658372340996}" type="presParOf" srcId="{239A7A12-946B-40B9-BC01-08FE36A8F0BA}" destId="{1C0EC7C7-BDF7-45D0-BA87-CB5B4B756D43}" srcOrd="2" destOrd="0" presId="urn:microsoft.com/office/officeart/2005/8/layout/orgChart1"/>
    <dgm:cxn modelId="{D7A0A585-054E-4346-AA43-F363A60E3109}" type="presParOf" srcId="{6ED42BAC-8FE3-4505-872A-1458C50D094D}" destId="{DC6E480A-EFB4-4280-968B-753E86527B35}" srcOrd="2" destOrd="0" presId="urn:microsoft.com/office/officeart/2005/8/layout/orgChart1"/>
    <dgm:cxn modelId="{A4036865-5820-4EA4-A6D1-F83C4C740BE8}" type="presParOf" srcId="{E68BA9E6-1FE7-4A66-8CA7-A76AFABD1DBC}" destId="{64D57784-F0A1-48A7-A5CD-D2C6DBD9913E}" srcOrd="2" destOrd="0" presId="urn:microsoft.com/office/officeart/2005/8/layout/orgChart1"/>
    <dgm:cxn modelId="{116DD2A6-05DC-4FA2-A3B6-99964FEAFF9C}" type="presParOf" srcId="{E68BA9E6-1FE7-4A66-8CA7-A76AFABD1DBC}" destId="{139A58EF-A420-4D8C-A34C-546748805337}" srcOrd="3" destOrd="0" presId="urn:microsoft.com/office/officeart/2005/8/layout/orgChart1"/>
    <dgm:cxn modelId="{AD435603-F3CB-42B4-9D9B-FA73E87559D9}" type="presParOf" srcId="{139A58EF-A420-4D8C-A34C-546748805337}" destId="{CE1A31CA-70C5-425B-B622-312BFDB546DF}" srcOrd="0" destOrd="0" presId="urn:microsoft.com/office/officeart/2005/8/layout/orgChart1"/>
    <dgm:cxn modelId="{13B5CA61-42B2-42A4-BBC0-E5981B8E4FBB}" type="presParOf" srcId="{CE1A31CA-70C5-425B-B622-312BFDB546DF}" destId="{B6B5616F-D976-449D-8DC9-5773A7E6BA67}" srcOrd="0" destOrd="0" presId="urn:microsoft.com/office/officeart/2005/8/layout/orgChart1"/>
    <dgm:cxn modelId="{456CE7D0-BF6D-4FDE-9B6C-D7DD3A27CCBE}" type="presParOf" srcId="{CE1A31CA-70C5-425B-B622-312BFDB546DF}" destId="{8CF945F2-4061-43A0-A5D1-EA853C025C91}" srcOrd="1" destOrd="0" presId="urn:microsoft.com/office/officeart/2005/8/layout/orgChart1"/>
    <dgm:cxn modelId="{D34A20EA-89D1-4DD7-AD24-B2E8377D40B3}" type="presParOf" srcId="{139A58EF-A420-4D8C-A34C-546748805337}" destId="{FC7BF44F-AC93-4799-B874-0E644F9CDA64}" srcOrd="1" destOrd="0" presId="urn:microsoft.com/office/officeart/2005/8/layout/orgChart1"/>
    <dgm:cxn modelId="{50BCB53A-10E9-49A4-955A-F6F5FAF61D41}" type="presParOf" srcId="{FC7BF44F-AC93-4799-B874-0E644F9CDA64}" destId="{2DBB73DE-B8FE-4CAD-9F67-C5202D6A1DC1}" srcOrd="0" destOrd="0" presId="urn:microsoft.com/office/officeart/2005/8/layout/orgChart1"/>
    <dgm:cxn modelId="{1FAAFE92-AAD9-46DB-B94F-E48C02141162}" type="presParOf" srcId="{FC7BF44F-AC93-4799-B874-0E644F9CDA64}" destId="{59830BEC-0B26-442C-B6D5-FEE52F6B216C}" srcOrd="1" destOrd="0" presId="urn:microsoft.com/office/officeart/2005/8/layout/orgChart1"/>
    <dgm:cxn modelId="{23E06568-5A08-46A8-8524-E66CD85CB981}" type="presParOf" srcId="{59830BEC-0B26-442C-B6D5-FEE52F6B216C}" destId="{2C1085A4-F013-43AD-B3C9-A331B2C84104}" srcOrd="0" destOrd="0" presId="urn:microsoft.com/office/officeart/2005/8/layout/orgChart1"/>
    <dgm:cxn modelId="{E5D43215-7586-4499-A2FD-F4FD1C778F82}" type="presParOf" srcId="{2C1085A4-F013-43AD-B3C9-A331B2C84104}" destId="{5FEF1186-5468-4E7D-ADB6-277736FF5F7C}" srcOrd="0" destOrd="0" presId="urn:microsoft.com/office/officeart/2005/8/layout/orgChart1"/>
    <dgm:cxn modelId="{76F61434-1D71-4628-91CB-5CC7F4112034}" type="presParOf" srcId="{2C1085A4-F013-43AD-B3C9-A331B2C84104}" destId="{81DDB1FE-3832-46B3-879A-B52C629D881D}" srcOrd="1" destOrd="0" presId="urn:microsoft.com/office/officeart/2005/8/layout/orgChart1"/>
    <dgm:cxn modelId="{0AE807C9-7DCA-47C6-948D-F0180AF8C60B}" type="presParOf" srcId="{59830BEC-0B26-442C-B6D5-FEE52F6B216C}" destId="{9A0E7D46-DA79-40D2-82F3-521B5E1A4F01}" srcOrd="1" destOrd="0" presId="urn:microsoft.com/office/officeart/2005/8/layout/orgChart1"/>
    <dgm:cxn modelId="{3D57177D-C7A5-4456-B88F-12884AEECF2E}" type="presParOf" srcId="{59830BEC-0B26-442C-B6D5-FEE52F6B216C}" destId="{5EC4EC0A-A678-4BF7-93FB-9C38CE9C0C38}" srcOrd="2" destOrd="0" presId="urn:microsoft.com/office/officeart/2005/8/layout/orgChart1"/>
    <dgm:cxn modelId="{DE250660-E73D-4CF4-8DE1-6DF3DB6326AA}" type="presParOf" srcId="{FC7BF44F-AC93-4799-B874-0E644F9CDA64}" destId="{B9B8ABE7-7376-4F15-833A-75AB1739600D}" srcOrd="2" destOrd="0" presId="urn:microsoft.com/office/officeart/2005/8/layout/orgChart1"/>
    <dgm:cxn modelId="{87E8B146-0B09-4AB0-B00C-38ABA44FD030}" type="presParOf" srcId="{FC7BF44F-AC93-4799-B874-0E644F9CDA64}" destId="{D73141F2-015E-4DCD-9BC3-2D45E1819D35}" srcOrd="3" destOrd="0" presId="urn:microsoft.com/office/officeart/2005/8/layout/orgChart1"/>
    <dgm:cxn modelId="{A71095AD-F292-427E-B112-1DF5840EF376}" type="presParOf" srcId="{D73141F2-015E-4DCD-9BC3-2D45E1819D35}" destId="{8231D472-FA24-417E-85E5-353D338ED680}" srcOrd="0" destOrd="0" presId="urn:microsoft.com/office/officeart/2005/8/layout/orgChart1"/>
    <dgm:cxn modelId="{11DEC70F-E249-4923-90A5-F14B45CEB058}" type="presParOf" srcId="{8231D472-FA24-417E-85E5-353D338ED680}" destId="{E414A46E-8EDB-4B46-9201-F61DF18107E8}" srcOrd="0" destOrd="0" presId="urn:microsoft.com/office/officeart/2005/8/layout/orgChart1"/>
    <dgm:cxn modelId="{D67EBC1A-AD46-45B7-A244-BCB0E79D8B12}" type="presParOf" srcId="{8231D472-FA24-417E-85E5-353D338ED680}" destId="{B37DE534-8FF7-4CCD-8CC2-10915128D43C}" srcOrd="1" destOrd="0" presId="urn:microsoft.com/office/officeart/2005/8/layout/orgChart1"/>
    <dgm:cxn modelId="{82587897-E10A-4B3F-8387-0CDC5948A050}" type="presParOf" srcId="{D73141F2-015E-4DCD-9BC3-2D45E1819D35}" destId="{21184B30-F140-41E1-BE24-7C261FBB1C18}" srcOrd="1" destOrd="0" presId="urn:microsoft.com/office/officeart/2005/8/layout/orgChart1"/>
    <dgm:cxn modelId="{68A0DF65-0486-446F-8E62-D4E97091FBF4}" type="presParOf" srcId="{21184B30-F140-41E1-BE24-7C261FBB1C18}" destId="{C5AD634D-0281-4D3D-9F76-7C7FCD630133}" srcOrd="0" destOrd="0" presId="urn:microsoft.com/office/officeart/2005/8/layout/orgChart1"/>
    <dgm:cxn modelId="{6F9D0393-E278-408D-951A-411EE9932F78}" type="presParOf" srcId="{21184B30-F140-41E1-BE24-7C261FBB1C18}" destId="{9CE2D525-C973-4935-8E53-AFE05A619857}" srcOrd="1" destOrd="0" presId="urn:microsoft.com/office/officeart/2005/8/layout/orgChart1"/>
    <dgm:cxn modelId="{D985F43B-36CE-4ACA-B429-0DF8BF036836}" type="presParOf" srcId="{9CE2D525-C973-4935-8E53-AFE05A619857}" destId="{A2C3259B-4CC6-40FB-8D60-6F1F4E01A75A}" srcOrd="0" destOrd="0" presId="urn:microsoft.com/office/officeart/2005/8/layout/orgChart1"/>
    <dgm:cxn modelId="{2100C8F1-B0DA-40D6-B567-5E391298840A}" type="presParOf" srcId="{A2C3259B-4CC6-40FB-8D60-6F1F4E01A75A}" destId="{C75DB2A3-ECAB-4B24-BEC6-419C784422A8}" srcOrd="0" destOrd="0" presId="urn:microsoft.com/office/officeart/2005/8/layout/orgChart1"/>
    <dgm:cxn modelId="{88708257-9F1B-4B8D-9529-B45B9B3EC29D}" type="presParOf" srcId="{A2C3259B-4CC6-40FB-8D60-6F1F4E01A75A}" destId="{487905B2-0E55-4CEA-8E9C-F95474812AA3}" srcOrd="1" destOrd="0" presId="urn:microsoft.com/office/officeart/2005/8/layout/orgChart1"/>
    <dgm:cxn modelId="{BBC91B83-5F5C-4ACE-B995-59A4EACB7670}" type="presParOf" srcId="{9CE2D525-C973-4935-8E53-AFE05A619857}" destId="{B5E4726A-6AB6-429A-912B-59726CB92C48}" srcOrd="1" destOrd="0" presId="urn:microsoft.com/office/officeart/2005/8/layout/orgChart1"/>
    <dgm:cxn modelId="{03A8D211-EA2E-4834-BD8E-E4C1771BEE69}" type="presParOf" srcId="{B5E4726A-6AB6-429A-912B-59726CB92C48}" destId="{E89839B5-9828-4B96-AE16-E8A8DC310DE5}" srcOrd="0" destOrd="0" presId="urn:microsoft.com/office/officeart/2005/8/layout/orgChart1"/>
    <dgm:cxn modelId="{47EF8837-BE5C-4FB8-A8F9-B7A8EC75B9A8}" type="presParOf" srcId="{B5E4726A-6AB6-429A-912B-59726CB92C48}" destId="{9DC5F124-1D94-4A9E-9488-FC7442E684DE}" srcOrd="1" destOrd="0" presId="urn:microsoft.com/office/officeart/2005/8/layout/orgChart1"/>
    <dgm:cxn modelId="{94B3045A-8CE0-431D-965F-235E5AEB1193}" type="presParOf" srcId="{9DC5F124-1D94-4A9E-9488-FC7442E684DE}" destId="{CF54B25D-2AB4-4ECC-A0C1-AE88D70DB01A}" srcOrd="0" destOrd="0" presId="urn:microsoft.com/office/officeart/2005/8/layout/orgChart1"/>
    <dgm:cxn modelId="{A32A21F0-58D4-4E7E-BB82-23D042F3D70E}" type="presParOf" srcId="{CF54B25D-2AB4-4ECC-A0C1-AE88D70DB01A}" destId="{AD6997A3-B3B7-46D2-ADC7-4B9E0E1D75D3}" srcOrd="0" destOrd="0" presId="urn:microsoft.com/office/officeart/2005/8/layout/orgChart1"/>
    <dgm:cxn modelId="{9D36AEE8-12CD-4EAB-943A-7A07B2C67254}" type="presParOf" srcId="{CF54B25D-2AB4-4ECC-A0C1-AE88D70DB01A}" destId="{B43152FF-4E01-46D6-AAFF-BE5A36B6C84E}" srcOrd="1" destOrd="0" presId="urn:microsoft.com/office/officeart/2005/8/layout/orgChart1"/>
    <dgm:cxn modelId="{18BE6A4E-EDC0-46AC-B501-49729395CF21}" type="presParOf" srcId="{9DC5F124-1D94-4A9E-9488-FC7442E684DE}" destId="{B4D67640-2BB3-4266-BB63-03D0E085374C}" srcOrd="1" destOrd="0" presId="urn:microsoft.com/office/officeart/2005/8/layout/orgChart1"/>
    <dgm:cxn modelId="{641648C4-BDC2-4229-9EB3-92F275B7E03B}" type="presParOf" srcId="{9DC5F124-1D94-4A9E-9488-FC7442E684DE}" destId="{8233C4E2-E90F-46C6-9B71-8308BD93BDE5}" srcOrd="2" destOrd="0" presId="urn:microsoft.com/office/officeart/2005/8/layout/orgChart1"/>
    <dgm:cxn modelId="{6E4D9E64-68C4-470E-A6F8-5B5C8351D811}" type="presParOf" srcId="{B5E4726A-6AB6-429A-912B-59726CB92C48}" destId="{ED6CF57F-333E-4E8F-8C3D-5513D720B388}" srcOrd="2" destOrd="0" presId="urn:microsoft.com/office/officeart/2005/8/layout/orgChart1"/>
    <dgm:cxn modelId="{2FA12173-4E27-4AFD-8756-8CA79BAE19C2}" type="presParOf" srcId="{B5E4726A-6AB6-429A-912B-59726CB92C48}" destId="{A3607341-B9DA-4D94-836D-C1FF7CC5D2C9}" srcOrd="3" destOrd="0" presId="urn:microsoft.com/office/officeart/2005/8/layout/orgChart1"/>
    <dgm:cxn modelId="{F50E57AF-907D-4A84-8020-EF8751AE269E}" type="presParOf" srcId="{A3607341-B9DA-4D94-836D-C1FF7CC5D2C9}" destId="{C387892D-E162-4B58-94BD-3E8A6C675EF9}" srcOrd="0" destOrd="0" presId="urn:microsoft.com/office/officeart/2005/8/layout/orgChart1"/>
    <dgm:cxn modelId="{20443C17-8454-4475-A077-ED6E15084290}" type="presParOf" srcId="{C387892D-E162-4B58-94BD-3E8A6C675EF9}" destId="{80723DDC-841B-405B-A348-B25BD2EBEEED}" srcOrd="0" destOrd="0" presId="urn:microsoft.com/office/officeart/2005/8/layout/orgChart1"/>
    <dgm:cxn modelId="{AA48D8F5-EBF9-444C-B978-4866F813C580}" type="presParOf" srcId="{C387892D-E162-4B58-94BD-3E8A6C675EF9}" destId="{D72C55E1-EBA7-4C03-B354-4F58D0EF35E2}" srcOrd="1" destOrd="0" presId="urn:microsoft.com/office/officeart/2005/8/layout/orgChart1"/>
    <dgm:cxn modelId="{7A2DB577-0C2A-499D-A433-2B6FAACF8D93}" type="presParOf" srcId="{A3607341-B9DA-4D94-836D-C1FF7CC5D2C9}" destId="{96584442-1713-4CC1-901C-0F1F906E6AAB}" srcOrd="1" destOrd="0" presId="urn:microsoft.com/office/officeart/2005/8/layout/orgChart1"/>
    <dgm:cxn modelId="{18641D8F-FA3E-4355-AC89-E38A6C7A8E4C}" type="presParOf" srcId="{A3607341-B9DA-4D94-836D-C1FF7CC5D2C9}" destId="{53DAA3BA-8290-471E-89A3-31EC302D5651}" srcOrd="2" destOrd="0" presId="urn:microsoft.com/office/officeart/2005/8/layout/orgChart1"/>
    <dgm:cxn modelId="{E754DF32-EADD-411B-898F-ABC3A386A472}" type="presParOf" srcId="{9CE2D525-C973-4935-8E53-AFE05A619857}" destId="{DDBC5879-5C6D-432D-9CAD-8F810FDD4C10}" srcOrd="2" destOrd="0" presId="urn:microsoft.com/office/officeart/2005/8/layout/orgChart1"/>
    <dgm:cxn modelId="{5A6B23EC-75DA-4A02-ACEA-74C744948329}" type="presParOf" srcId="{D73141F2-015E-4DCD-9BC3-2D45E1819D35}" destId="{7F241934-FF6A-44A3-AD49-53EE80C17583}" srcOrd="2" destOrd="0" presId="urn:microsoft.com/office/officeart/2005/8/layout/orgChart1"/>
    <dgm:cxn modelId="{15542CF6-7DE9-4600-BADE-4A0810B6563A}" type="presParOf" srcId="{139A58EF-A420-4D8C-A34C-546748805337}" destId="{4BA5A82F-3D25-4B0C-995C-95C3C3C41C32}" srcOrd="2" destOrd="0" presId="urn:microsoft.com/office/officeart/2005/8/layout/orgChart1"/>
    <dgm:cxn modelId="{89084C6B-6133-489A-98EA-7C190D03502E}" type="presParOf" srcId="{8F72E73E-79BC-4765-BFD0-0B0955C9AFE5}" destId="{DF7B069D-512D-4B64-AD44-8EDD4ECB94AA}" srcOrd="2" destOrd="0" presId="urn:microsoft.com/office/officeart/2005/8/layout/orgChart1"/>
    <dgm:cxn modelId="{BCFD9D6C-3D36-4AAD-AE56-B8BC316B7DA9}" type="presParOf" srcId="{02EFFA8A-C0C8-4093-BD1D-3EE9BD3E1E33}" destId="{760DA78B-4BDD-4074-A888-8854D95568F4}"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EF626D-A3DC-4243-A106-4E08BFC401DB}"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1D3D9A86-D5EF-40EE-9214-E8876C2916FF}">
      <dgm:prSet phldrT="[Text]" custT="1"/>
      <dgm:spPr/>
      <dgm:t>
        <a:bodyPr/>
        <a:lstStyle/>
        <a:p>
          <a:r>
            <a:rPr lang="en-US" sz="1600" dirty="0" smtClean="0"/>
            <a:t>Parent filed a complaint with the local board and is not satisfied with the final decision about the use of emergency safety intervention.</a:t>
          </a:r>
          <a:endParaRPr lang="en-US" sz="1600" dirty="0"/>
        </a:p>
      </dgm:t>
    </dgm:pt>
    <dgm:pt modelId="{30FBE19B-C5D2-4074-BC02-68B93FA98553}" type="parTrans" cxnId="{7814DC21-F558-48FD-9E24-F3B4AED5F468}">
      <dgm:prSet/>
      <dgm:spPr/>
      <dgm:t>
        <a:bodyPr/>
        <a:lstStyle/>
        <a:p>
          <a:endParaRPr lang="en-US"/>
        </a:p>
      </dgm:t>
    </dgm:pt>
    <dgm:pt modelId="{ACE14628-C9B7-4761-82F6-08A4CD22B700}" type="sibTrans" cxnId="{7814DC21-F558-48FD-9E24-F3B4AED5F468}">
      <dgm:prSet/>
      <dgm:spPr/>
      <dgm:t>
        <a:bodyPr/>
        <a:lstStyle/>
        <a:p>
          <a:endParaRPr lang="en-US"/>
        </a:p>
      </dgm:t>
    </dgm:pt>
    <dgm:pt modelId="{91385607-BE59-432F-A479-4D59A02BC572}">
      <dgm:prSet phldrT="[Text]" custT="1"/>
      <dgm:spPr/>
      <dgm:t>
        <a:bodyPr/>
        <a:lstStyle/>
        <a:p>
          <a:r>
            <a:rPr lang="en-US" sz="1600" dirty="0" smtClean="0"/>
            <a:t>Parent may file a request for administrative review with the State Board. Parent must do this within 30 days of the local board’s final decision or, if the local board failed to issue a decision, within 60 days of filing a complaint with their local board.</a:t>
          </a:r>
          <a:endParaRPr lang="en-US" sz="1600" dirty="0"/>
        </a:p>
      </dgm:t>
    </dgm:pt>
    <dgm:pt modelId="{7C1BC859-3B67-43DF-92CD-ADB1425B5734}" type="parTrans" cxnId="{5DA07D41-2058-4606-B2AD-07D3FFF28C5A}">
      <dgm:prSet/>
      <dgm:spPr/>
      <dgm:t>
        <a:bodyPr/>
        <a:lstStyle/>
        <a:p>
          <a:endParaRPr lang="en-US"/>
        </a:p>
      </dgm:t>
    </dgm:pt>
    <dgm:pt modelId="{9C70C4F0-C212-4277-AD60-A986565E1E11}" type="sibTrans" cxnId="{5DA07D41-2058-4606-B2AD-07D3FFF28C5A}">
      <dgm:prSet/>
      <dgm:spPr/>
      <dgm:t>
        <a:bodyPr/>
        <a:lstStyle/>
        <a:p>
          <a:endParaRPr lang="en-US"/>
        </a:p>
      </dgm:t>
    </dgm:pt>
    <dgm:pt modelId="{7C6C464C-AF99-4A49-A434-ADFE6C1C0C58}">
      <dgm:prSet phldrT="[Text]"/>
      <dgm:spPr/>
      <dgm:t>
        <a:bodyPr/>
        <a:lstStyle/>
        <a:p>
          <a:r>
            <a:rPr lang="en-US" dirty="0" smtClean="0"/>
            <a:t>State Board will designate a Hearing Officer to conduct a review of the local board’s final decision. The Hearing Officer may initiate a separate investigation.</a:t>
          </a:r>
          <a:endParaRPr lang="en-US" dirty="0"/>
        </a:p>
      </dgm:t>
    </dgm:pt>
    <dgm:pt modelId="{6DF126B6-7E75-4B32-A49E-DD5CC86DF935}" type="parTrans" cxnId="{B42AAD50-24B2-4528-A716-9FA7AED55F37}">
      <dgm:prSet/>
      <dgm:spPr/>
      <dgm:t>
        <a:bodyPr/>
        <a:lstStyle/>
        <a:p>
          <a:endParaRPr lang="en-US"/>
        </a:p>
      </dgm:t>
    </dgm:pt>
    <dgm:pt modelId="{DD9F9EE5-273E-4693-9ED5-C35BA702F1E8}" type="sibTrans" cxnId="{B42AAD50-24B2-4528-A716-9FA7AED55F37}">
      <dgm:prSet/>
      <dgm:spPr/>
      <dgm:t>
        <a:bodyPr/>
        <a:lstStyle/>
        <a:p>
          <a:endParaRPr lang="en-US"/>
        </a:p>
      </dgm:t>
    </dgm:pt>
    <dgm:pt modelId="{BE9DFB85-8B8D-4018-823A-D5519203E34A}">
      <dgm:prSet phldrT="[Text]"/>
      <dgm:spPr/>
      <dgm:t>
        <a:bodyPr/>
        <a:lstStyle/>
        <a:p>
          <a:r>
            <a:rPr lang="en-US" dirty="0" smtClean="0"/>
            <a:t>Investigation results will be provided to the parents, school administrators, district superintendent, local board, and State Board within 60 days of the commissioner’s receipt of the request for administrative review.</a:t>
          </a:r>
          <a:endParaRPr lang="en-US" dirty="0"/>
        </a:p>
      </dgm:t>
    </dgm:pt>
    <dgm:pt modelId="{2F69E972-BB6C-4C2D-872F-476E440501E2}" type="parTrans" cxnId="{4482F95E-ED5D-4D47-9081-478C4E750FA8}">
      <dgm:prSet/>
      <dgm:spPr/>
      <dgm:t>
        <a:bodyPr/>
        <a:lstStyle/>
        <a:p>
          <a:endParaRPr lang="en-US"/>
        </a:p>
      </dgm:t>
    </dgm:pt>
    <dgm:pt modelId="{BC0BEF9D-3950-481B-A77D-48A0AF9F6B82}" type="sibTrans" cxnId="{4482F95E-ED5D-4D47-9081-478C4E750FA8}">
      <dgm:prSet/>
      <dgm:spPr/>
      <dgm:t>
        <a:bodyPr/>
        <a:lstStyle/>
        <a:p>
          <a:endParaRPr lang="en-US"/>
        </a:p>
      </dgm:t>
    </dgm:pt>
    <dgm:pt modelId="{682C7121-2C36-4B87-8611-4A372669A6BB}" type="pres">
      <dgm:prSet presAssocID="{4EEF626D-A3DC-4243-A106-4E08BFC401DB}" presName="Name0" presStyleCnt="0">
        <dgm:presLayoutVars>
          <dgm:dir/>
          <dgm:resizeHandles val="exact"/>
        </dgm:presLayoutVars>
      </dgm:prSet>
      <dgm:spPr/>
      <dgm:t>
        <a:bodyPr/>
        <a:lstStyle/>
        <a:p>
          <a:endParaRPr lang="en-US"/>
        </a:p>
      </dgm:t>
    </dgm:pt>
    <dgm:pt modelId="{04F61D83-84B3-4AB4-B4F2-BB58294A2F57}" type="pres">
      <dgm:prSet presAssocID="{1D3D9A86-D5EF-40EE-9214-E8876C2916FF}" presName="node" presStyleLbl="node1" presStyleIdx="0" presStyleCnt="4" custScaleY="106972" custLinFactNeighborX="590" custLinFactNeighborY="-66380">
        <dgm:presLayoutVars>
          <dgm:bulletEnabled val="1"/>
        </dgm:presLayoutVars>
      </dgm:prSet>
      <dgm:spPr/>
      <dgm:t>
        <a:bodyPr/>
        <a:lstStyle/>
        <a:p>
          <a:endParaRPr lang="en-US"/>
        </a:p>
      </dgm:t>
    </dgm:pt>
    <dgm:pt modelId="{F660DEC5-64ED-41E7-BA4E-FEAC312BBE94}" type="pres">
      <dgm:prSet presAssocID="{ACE14628-C9B7-4761-82F6-08A4CD22B700}" presName="sibTrans" presStyleLbl="sibTrans2D1" presStyleIdx="0" presStyleCnt="3"/>
      <dgm:spPr/>
      <dgm:t>
        <a:bodyPr/>
        <a:lstStyle/>
        <a:p>
          <a:endParaRPr lang="en-US"/>
        </a:p>
      </dgm:t>
    </dgm:pt>
    <dgm:pt modelId="{41870CCD-FBFD-4CFD-865E-51210E31A184}" type="pres">
      <dgm:prSet presAssocID="{ACE14628-C9B7-4761-82F6-08A4CD22B700}" presName="connectorText" presStyleLbl="sibTrans2D1" presStyleIdx="0" presStyleCnt="3"/>
      <dgm:spPr/>
      <dgm:t>
        <a:bodyPr/>
        <a:lstStyle/>
        <a:p>
          <a:endParaRPr lang="en-US"/>
        </a:p>
      </dgm:t>
    </dgm:pt>
    <dgm:pt modelId="{B7BA2047-ED53-4478-B7D8-17C97091B42A}" type="pres">
      <dgm:prSet presAssocID="{91385607-BE59-432F-A479-4D59A02BC572}" presName="node" presStyleLbl="node1" presStyleIdx="1" presStyleCnt="4" custScaleY="114624" custLinFactNeighborX="-12077" custLinFactNeighborY="-42491">
        <dgm:presLayoutVars>
          <dgm:bulletEnabled val="1"/>
        </dgm:presLayoutVars>
      </dgm:prSet>
      <dgm:spPr/>
      <dgm:t>
        <a:bodyPr/>
        <a:lstStyle/>
        <a:p>
          <a:endParaRPr lang="en-US"/>
        </a:p>
      </dgm:t>
    </dgm:pt>
    <dgm:pt modelId="{EAC633BA-9063-4936-956A-283067396AE8}" type="pres">
      <dgm:prSet presAssocID="{9C70C4F0-C212-4277-AD60-A986565E1E11}" presName="sibTrans" presStyleLbl="sibTrans2D1" presStyleIdx="1" presStyleCnt="3"/>
      <dgm:spPr/>
      <dgm:t>
        <a:bodyPr/>
        <a:lstStyle/>
        <a:p>
          <a:endParaRPr lang="en-US"/>
        </a:p>
      </dgm:t>
    </dgm:pt>
    <dgm:pt modelId="{689681CB-7B55-4A3D-8817-03C8B1B9089D}" type="pres">
      <dgm:prSet presAssocID="{9C70C4F0-C212-4277-AD60-A986565E1E11}" presName="connectorText" presStyleLbl="sibTrans2D1" presStyleIdx="1" presStyleCnt="3"/>
      <dgm:spPr/>
      <dgm:t>
        <a:bodyPr/>
        <a:lstStyle/>
        <a:p>
          <a:endParaRPr lang="en-US"/>
        </a:p>
      </dgm:t>
    </dgm:pt>
    <dgm:pt modelId="{3605D2D0-DD2B-4225-85F8-5F50769C9561}" type="pres">
      <dgm:prSet presAssocID="{7C6C464C-AF99-4A49-A434-ADFE6C1C0C58}" presName="node" presStyleLbl="node1" presStyleIdx="2" presStyleCnt="4" custScaleY="102748" custLinFactNeighborX="-12659" custLinFactNeighborY="-16969">
        <dgm:presLayoutVars>
          <dgm:bulletEnabled val="1"/>
        </dgm:presLayoutVars>
      </dgm:prSet>
      <dgm:spPr/>
      <dgm:t>
        <a:bodyPr/>
        <a:lstStyle/>
        <a:p>
          <a:endParaRPr lang="en-US"/>
        </a:p>
      </dgm:t>
    </dgm:pt>
    <dgm:pt modelId="{048C1A9A-8125-45B8-A43E-BB5902BFA6C7}" type="pres">
      <dgm:prSet presAssocID="{DD9F9EE5-273E-4693-9ED5-C35BA702F1E8}" presName="sibTrans" presStyleLbl="sibTrans2D1" presStyleIdx="2" presStyleCnt="3"/>
      <dgm:spPr/>
      <dgm:t>
        <a:bodyPr/>
        <a:lstStyle/>
        <a:p>
          <a:endParaRPr lang="en-US"/>
        </a:p>
      </dgm:t>
    </dgm:pt>
    <dgm:pt modelId="{FC687198-4904-4E57-ADE8-6E350E6DBD8A}" type="pres">
      <dgm:prSet presAssocID="{DD9F9EE5-273E-4693-9ED5-C35BA702F1E8}" presName="connectorText" presStyleLbl="sibTrans2D1" presStyleIdx="2" presStyleCnt="3"/>
      <dgm:spPr/>
      <dgm:t>
        <a:bodyPr/>
        <a:lstStyle/>
        <a:p>
          <a:endParaRPr lang="en-US"/>
        </a:p>
      </dgm:t>
    </dgm:pt>
    <dgm:pt modelId="{0704F721-A7BE-47CB-A6C5-CEBBAC13DDE9}" type="pres">
      <dgm:prSet presAssocID="{BE9DFB85-8B8D-4018-823A-D5519203E34A}" presName="node" presStyleLbl="node1" presStyleIdx="3" presStyleCnt="4" custScaleY="89095" custLinFactNeighborX="-13315" custLinFactNeighborY="-42491">
        <dgm:presLayoutVars>
          <dgm:bulletEnabled val="1"/>
        </dgm:presLayoutVars>
      </dgm:prSet>
      <dgm:spPr/>
      <dgm:t>
        <a:bodyPr/>
        <a:lstStyle/>
        <a:p>
          <a:endParaRPr lang="en-US"/>
        </a:p>
      </dgm:t>
    </dgm:pt>
  </dgm:ptLst>
  <dgm:cxnLst>
    <dgm:cxn modelId="{B7429727-B0BA-4349-8E6D-763F3A6DB6A8}" type="presOf" srcId="{9C70C4F0-C212-4277-AD60-A986565E1E11}" destId="{EAC633BA-9063-4936-956A-283067396AE8}" srcOrd="0" destOrd="0" presId="urn:microsoft.com/office/officeart/2005/8/layout/process1"/>
    <dgm:cxn modelId="{9D94EA35-823B-46F2-A7F5-0EC2DD35A3F6}" type="presOf" srcId="{DD9F9EE5-273E-4693-9ED5-C35BA702F1E8}" destId="{048C1A9A-8125-45B8-A43E-BB5902BFA6C7}" srcOrd="0" destOrd="0" presId="urn:microsoft.com/office/officeart/2005/8/layout/process1"/>
    <dgm:cxn modelId="{5C33496A-6C7F-434C-B586-7322049D42C5}" type="presOf" srcId="{7C6C464C-AF99-4A49-A434-ADFE6C1C0C58}" destId="{3605D2D0-DD2B-4225-85F8-5F50769C9561}" srcOrd="0" destOrd="0" presId="urn:microsoft.com/office/officeart/2005/8/layout/process1"/>
    <dgm:cxn modelId="{BC5654F9-DE03-4D08-BB46-1A55A6A1F78F}" type="presOf" srcId="{BE9DFB85-8B8D-4018-823A-D5519203E34A}" destId="{0704F721-A7BE-47CB-A6C5-CEBBAC13DDE9}" srcOrd="0" destOrd="0" presId="urn:microsoft.com/office/officeart/2005/8/layout/process1"/>
    <dgm:cxn modelId="{4482F95E-ED5D-4D47-9081-478C4E750FA8}" srcId="{4EEF626D-A3DC-4243-A106-4E08BFC401DB}" destId="{BE9DFB85-8B8D-4018-823A-D5519203E34A}" srcOrd="3" destOrd="0" parTransId="{2F69E972-BB6C-4C2D-872F-476E440501E2}" sibTransId="{BC0BEF9D-3950-481B-A77D-48A0AF9F6B82}"/>
    <dgm:cxn modelId="{1A55630F-F33C-46CD-8CD3-24D394B2157B}" type="presOf" srcId="{1D3D9A86-D5EF-40EE-9214-E8876C2916FF}" destId="{04F61D83-84B3-4AB4-B4F2-BB58294A2F57}" srcOrd="0" destOrd="0" presId="urn:microsoft.com/office/officeart/2005/8/layout/process1"/>
    <dgm:cxn modelId="{1643EA2C-938D-446F-A002-E28B27684270}" type="presOf" srcId="{ACE14628-C9B7-4761-82F6-08A4CD22B700}" destId="{41870CCD-FBFD-4CFD-865E-51210E31A184}" srcOrd="1" destOrd="0" presId="urn:microsoft.com/office/officeart/2005/8/layout/process1"/>
    <dgm:cxn modelId="{41CD8F66-C33F-4DD1-ADEE-B7B70640617D}" type="presOf" srcId="{DD9F9EE5-273E-4693-9ED5-C35BA702F1E8}" destId="{FC687198-4904-4E57-ADE8-6E350E6DBD8A}" srcOrd="1" destOrd="0" presId="urn:microsoft.com/office/officeart/2005/8/layout/process1"/>
    <dgm:cxn modelId="{010293F2-DCB1-46C3-AE80-F31E326337FB}" type="presOf" srcId="{91385607-BE59-432F-A479-4D59A02BC572}" destId="{B7BA2047-ED53-4478-B7D8-17C97091B42A}" srcOrd="0" destOrd="0" presId="urn:microsoft.com/office/officeart/2005/8/layout/process1"/>
    <dgm:cxn modelId="{EA254596-1679-47B4-A317-F70A899D351D}" type="presOf" srcId="{4EEF626D-A3DC-4243-A106-4E08BFC401DB}" destId="{682C7121-2C36-4B87-8611-4A372669A6BB}" srcOrd="0" destOrd="0" presId="urn:microsoft.com/office/officeart/2005/8/layout/process1"/>
    <dgm:cxn modelId="{B42AAD50-24B2-4528-A716-9FA7AED55F37}" srcId="{4EEF626D-A3DC-4243-A106-4E08BFC401DB}" destId="{7C6C464C-AF99-4A49-A434-ADFE6C1C0C58}" srcOrd="2" destOrd="0" parTransId="{6DF126B6-7E75-4B32-A49E-DD5CC86DF935}" sibTransId="{DD9F9EE5-273E-4693-9ED5-C35BA702F1E8}"/>
    <dgm:cxn modelId="{7814DC21-F558-48FD-9E24-F3B4AED5F468}" srcId="{4EEF626D-A3DC-4243-A106-4E08BFC401DB}" destId="{1D3D9A86-D5EF-40EE-9214-E8876C2916FF}" srcOrd="0" destOrd="0" parTransId="{30FBE19B-C5D2-4074-BC02-68B93FA98553}" sibTransId="{ACE14628-C9B7-4761-82F6-08A4CD22B700}"/>
    <dgm:cxn modelId="{A89DD4C4-F701-4E14-855A-CD166A819C60}" type="presOf" srcId="{ACE14628-C9B7-4761-82F6-08A4CD22B700}" destId="{F660DEC5-64ED-41E7-BA4E-FEAC312BBE94}" srcOrd="0" destOrd="0" presId="urn:microsoft.com/office/officeart/2005/8/layout/process1"/>
    <dgm:cxn modelId="{CC82879F-507E-4639-B62E-77994478AED7}" type="presOf" srcId="{9C70C4F0-C212-4277-AD60-A986565E1E11}" destId="{689681CB-7B55-4A3D-8817-03C8B1B9089D}" srcOrd="1" destOrd="0" presId="urn:microsoft.com/office/officeart/2005/8/layout/process1"/>
    <dgm:cxn modelId="{5DA07D41-2058-4606-B2AD-07D3FFF28C5A}" srcId="{4EEF626D-A3DC-4243-A106-4E08BFC401DB}" destId="{91385607-BE59-432F-A479-4D59A02BC572}" srcOrd="1" destOrd="0" parTransId="{7C1BC859-3B67-43DF-92CD-ADB1425B5734}" sibTransId="{9C70C4F0-C212-4277-AD60-A986565E1E11}"/>
    <dgm:cxn modelId="{4418F523-F0B9-44FD-96C8-BE64AD58DE79}" type="presParOf" srcId="{682C7121-2C36-4B87-8611-4A372669A6BB}" destId="{04F61D83-84B3-4AB4-B4F2-BB58294A2F57}" srcOrd="0" destOrd="0" presId="urn:microsoft.com/office/officeart/2005/8/layout/process1"/>
    <dgm:cxn modelId="{5C708512-7EFD-4961-8BA3-2CC3349A8D9B}" type="presParOf" srcId="{682C7121-2C36-4B87-8611-4A372669A6BB}" destId="{F660DEC5-64ED-41E7-BA4E-FEAC312BBE94}" srcOrd="1" destOrd="0" presId="urn:microsoft.com/office/officeart/2005/8/layout/process1"/>
    <dgm:cxn modelId="{FABA41D4-3090-4419-95AF-599F9DF4C2DD}" type="presParOf" srcId="{F660DEC5-64ED-41E7-BA4E-FEAC312BBE94}" destId="{41870CCD-FBFD-4CFD-865E-51210E31A184}" srcOrd="0" destOrd="0" presId="urn:microsoft.com/office/officeart/2005/8/layout/process1"/>
    <dgm:cxn modelId="{6CE313E2-B5A0-478D-9395-6786E6D8C25A}" type="presParOf" srcId="{682C7121-2C36-4B87-8611-4A372669A6BB}" destId="{B7BA2047-ED53-4478-B7D8-17C97091B42A}" srcOrd="2" destOrd="0" presId="urn:microsoft.com/office/officeart/2005/8/layout/process1"/>
    <dgm:cxn modelId="{194A4576-3E1E-454A-B822-311D3AE74283}" type="presParOf" srcId="{682C7121-2C36-4B87-8611-4A372669A6BB}" destId="{EAC633BA-9063-4936-956A-283067396AE8}" srcOrd="3" destOrd="0" presId="urn:microsoft.com/office/officeart/2005/8/layout/process1"/>
    <dgm:cxn modelId="{10FCD6C8-4382-43A4-83A5-B983FE06891E}" type="presParOf" srcId="{EAC633BA-9063-4936-956A-283067396AE8}" destId="{689681CB-7B55-4A3D-8817-03C8B1B9089D}" srcOrd="0" destOrd="0" presId="urn:microsoft.com/office/officeart/2005/8/layout/process1"/>
    <dgm:cxn modelId="{EEA1D35B-A0DF-4D5B-8487-4800EF497778}" type="presParOf" srcId="{682C7121-2C36-4B87-8611-4A372669A6BB}" destId="{3605D2D0-DD2B-4225-85F8-5F50769C9561}" srcOrd="4" destOrd="0" presId="urn:microsoft.com/office/officeart/2005/8/layout/process1"/>
    <dgm:cxn modelId="{5D8B4C02-9E05-4CFA-86CE-4C99756EE26B}" type="presParOf" srcId="{682C7121-2C36-4B87-8611-4A372669A6BB}" destId="{048C1A9A-8125-45B8-A43E-BB5902BFA6C7}" srcOrd="5" destOrd="0" presId="urn:microsoft.com/office/officeart/2005/8/layout/process1"/>
    <dgm:cxn modelId="{09563AF7-D3FF-4DB5-891D-35F020847027}" type="presParOf" srcId="{048C1A9A-8125-45B8-A43E-BB5902BFA6C7}" destId="{FC687198-4904-4E57-ADE8-6E350E6DBD8A}" srcOrd="0" destOrd="0" presId="urn:microsoft.com/office/officeart/2005/8/layout/process1"/>
    <dgm:cxn modelId="{27B2B565-E8AC-47E1-8DA3-56FAD826415C}" type="presParOf" srcId="{682C7121-2C36-4B87-8611-4A372669A6BB}" destId="{0704F721-A7BE-47CB-A6C5-CEBBAC13DDE9}"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6CF57F-333E-4E8F-8C3D-5513D720B388}">
      <dsp:nvSpPr>
        <dsp:cNvPr id="0" name=""/>
        <dsp:cNvSpPr/>
      </dsp:nvSpPr>
      <dsp:spPr>
        <a:xfrm>
          <a:off x="3438032" y="4222628"/>
          <a:ext cx="529433" cy="667393"/>
        </a:xfrm>
        <a:custGeom>
          <a:avLst/>
          <a:gdLst/>
          <a:ahLst/>
          <a:cxnLst/>
          <a:rect l="0" t="0" r="0" b="0"/>
          <a:pathLst>
            <a:path>
              <a:moveTo>
                <a:pt x="529433" y="0"/>
              </a:moveTo>
              <a:lnTo>
                <a:pt x="0" y="667393"/>
              </a:lnTo>
            </a:path>
          </a:pathLst>
        </a:custGeom>
        <a:noFill/>
        <a:ln w="282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9839B5-9828-4B96-AE16-E8A8DC310DE5}">
      <dsp:nvSpPr>
        <dsp:cNvPr id="0" name=""/>
        <dsp:cNvSpPr/>
      </dsp:nvSpPr>
      <dsp:spPr>
        <a:xfrm>
          <a:off x="2563952" y="4044512"/>
          <a:ext cx="1403513" cy="178116"/>
        </a:xfrm>
        <a:custGeom>
          <a:avLst/>
          <a:gdLst/>
          <a:ahLst/>
          <a:cxnLst/>
          <a:rect l="0" t="0" r="0" b="0"/>
          <a:pathLst>
            <a:path>
              <a:moveTo>
                <a:pt x="1403513" y="178116"/>
              </a:moveTo>
              <a:lnTo>
                <a:pt x="0" y="0"/>
              </a:lnTo>
            </a:path>
          </a:pathLst>
        </a:custGeom>
        <a:noFill/>
        <a:ln w="282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AD634D-0281-4D3D-9F76-7C7FCD630133}">
      <dsp:nvSpPr>
        <dsp:cNvPr id="0" name=""/>
        <dsp:cNvSpPr/>
      </dsp:nvSpPr>
      <dsp:spPr>
        <a:xfrm>
          <a:off x="5369198" y="3169702"/>
          <a:ext cx="462132" cy="412473"/>
        </a:xfrm>
        <a:custGeom>
          <a:avLst/>
          <a:gdLst/>
          <a:ahLst/>
          <a:cxnLst/>
          <a:rect l="0" t="0" r="0" b="0"/>
          <a:pathLst>
            <a:path>
              <a:moveTo>
                <a:pt x="462132" y="0"/>
              </a:moveTo>
              <a:lnTo>
                <a:pt x="462132" y="348671"/>
              </a:lnTo>
              <a:lnTo>
                <a:pt x="0" y="348671"/>
              </a:lnTo>
              <a:lnTo>
                <a:pt x="0" y="412473"/>
              </a:lnTo>
            </a:path>
          </a:pathLst>
        </a:custGeom>
        <a:noFill/>
        <a:ln w="282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B8ABE7-7376-4F15-833A-75AB1739600D}">
      <dsp:nvSpPr>
        <dsp:cNvPr id="0" name=""/>
        <dsp:cNvSpPr/>
      </dsp:nvSpPr>
      <dsp:spPr>
        <a:xfrm>
          <a:off x="5772054" y="2363635"/>
          <a:ext cx="91440" cy="303365"/>
        </a:xfrm>
        <a:custGeom>
          <a:avLst/>
          <a:gdLst/>
          <a:ahLst/>
          <a:cxnLst/>
          <a:rect l="0" t="0" r="0" b="0"/>
          <a:pathLst>
            <a:path>
              <a:moveTo>
                <a:pt x="45720" y="0"/>
              </a:moveTo>
              <a:lnTo>
                <a:pt x="45720" y="239564"/>
              </a:lnTo>
              <a:lnTo>
                <a:pt x="59276" y="239564"/>
              </a:lnTo>
              <a:lnTo>
                <a:pt x="59276" y="303365"/>
              </a:lnTo>
            </a:path>
          </a:pathLst>
        </a:custGeom>
        <a:noFill/>
        <a:ln w="282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BB73DE-B8FE-4CAD-9F67-C5202D6A1DC1}">
      <dsp:nvSpPr>
        <dsp:cNvPr id="0" name=""/>
        <dsp:cNvSpPr/>
      </dsp:nvSpPr>
      <dsp:spPr>
        <a:xfrm>
          <a:off x="5817774" y="2209800"/>
          <a:ext cx="2629216" cy="153835"/>
        </a:xfrm>
        <a:custGeom>
          <a:avLst/>
          <a:gdLst/>
          <a:ahLst/>
          <a:cxnLst/>
          <a:rect l="0" t="0" r="0" b="0"/>
          <a:pathLst>
            <a:path>
              <a:moveTo>
                <a:pt x="0" y="153835"/>
              </a:moveTo>
              <a:lnTo>
                <a:pt x="2629216" y="0"/>
              </a:lnTo>
            </a:path>
          </a:pathLst>
        </a:custGeom>
        <a:noFill/>
        <a:ln w="282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D57784-F0A1-48A7-A5CD-D2C6DBD9913E}">
      <dsp:nvSpPr>
        <dsp:cNvPr id="0" name=""/>
        <dsp:cNvSpPr/>
      </dsp:nvSpPr>
      <dsp:spPr>
        <a:xfrm>
          <a:off x="5090324" y="1540943"/>
          <a:ext cx="727449" cy="287856"/>
        </a:xfrm>
        <a:custGeom>
          <a:avLst/>
          <a:gdLst/>
          <a:ahLst/>
          <a:cxnLst/>
          <a:rect l="0" t="0" r="0" b="0"/>
          <a:pathLst>
            <a:path>
              <a:moveTo>
                <a:pt x="0" y="0"/>
              </a:moveTo>
              <a:lnTo>
                <a:pt x="0" y="224054"/>
              </a:lnTo>
              <a:lnTo>
                <a:pt x="727449" y="224054"/>
              </a:lnTo>
              <a:lnTo>
                <a:pt x="727449" y="287856"/>
              </a:lnTo>
            </a:path>
          </a:pathLst>
        </a:custGeom>
        <a:noFill/>
        <a:ln w="282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ED2946-330F-4294-BA4D-F136D2C38DE4}">
      <dsp:nvSpPr>
        <dsp:cNvPr id="0" name=""/>
        <dsp:cNvSpPr/>
      </dsp:nvSpPr>
      <dsp:spPr>
        <a:xfrm>
          <a:off x="1183894" y="2271350"/>
          <a:ext cx="91440" cy="753392"/>
        </a:xfrm>
        <a:custGeom>
          <a:avLst/>
          <a:gdLst/>
          <a:ahLst/>
          <a:cxnLst/>
          <a:rect l="0" t="0" r="0" b="0"/>
          <a:pathLst>
            <a:path>
              <a:moveTo>
                <a:pt x="86895" y="0"/>
              </a:moveTo>
              <a:lnTo>
                <a:pt x="45720" y="753392"/>
              </a:lnTo>
            </a:path>
          </a:pathLst>
        </a:custGeom>
        <a:noFill/>
        <a:ln w="282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CE0B4E-E9A3-4B2B-8247-E4D0C25EAF7F}">
      <dsp:nvSpPr>
        <dsp:cNvPr id="0" name=""/>
        <dsp:cNvSpPr/>
      </dsp:nvSpPr>
      <dsp:spPr>
        <a:xfrm>
          <a:off x="2390441" y="1540943"/>
          <a:ext cx="2699882" cy="210880"/>
        </a:xfrm>
        <a:custGeom>
          <a:avLst/>
          <a:gdLst/>
          <a:ahLst/>
          <a:cxnLst/>
          <a:rect l="0" t="0" r="0" b="0"/>
          <a:pathLst>
            <a:path>
              <a:moveTo>
                <a:pt x="2699882" y="0"/>
              </a:moveTo>
              <a:lnTo>
                <a:pt x="2699882" y="147078"/>
              </a:lnTo>
              <a:lnTo>
                <a:pt x="0" y="147078"/>
              </a:lnTo>
              <a:lnTo>
                <a:pt x="0" y="210880"/>
              </a:lnTo>
            </a:path>
          </a:pathLst>
        </a:custGeom>
        <a:noFill/>
        <a:ln w="2825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4D8EFD-BA5B-4CAC-BDE2-56D35DEF452C}">
      <dsp:nvSpPr>
        <dsp:cNvPr id="0" name=""/>
        <dsp:cNvSpPr/>
      </dsp:nvSpPr>
      <dsp:spPr>
        <a:xfrm>
          <a:off x="2780479" y="538293"/>
          <a:ext cx="2309844" cy="338144"/>
        </a:xfrm>
        <a:custGeom>
          <a:avLst/>
          <a:gdLst/>
          <a:ahLst/>
          <a:cxnLst/>
          <a:rect l="0" t="0" r="0" b="0"/>
          <a:pathLst>
            <a:path>
              <a:moveTo>
                <a:pt x="0" y="0"/>
              </a:moveTo>
              <a:lnTo>
                <a:pt x="0" y="274342"/>
              </a:lnTo>
              <a:lnTo>
                <a:pt x="2309844" y="274342"/>
              </a:lnTo>
              <a:lnTo>
                <a:pt x="2309844" y="338144"/>
              </a:lnTo>
            </a:path>
          </a:pathLst>
        </a:custGeom>
        <a:noFill/>
        <a:ln w="282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6D34EF-0F1C-4D1C-A0B6-CCAED3D68C99}">
      <dsp:nvSpPr>
        <dsp:cNvPr id="0" name=""/>
        <dsp:cNvSpPr/>
      </dsp:nvSpPr>
      <dsp:spPr>
        <a:xfrm>
          <a:off x="1726074" y="538293"/>
          <a:ext cx="1054405" cy="317317"/>
        </a:xfrm>
        <a:custGeom>
          <a:avLst/>
          <a:gdLst/>
          <a:ahLst/>
          <a:cxnLst/>
          <a:rect l="0" t="0" r="0" b="0"/>
          <a:pathLst>
            <a:path>
              <a:moveTo>
                <a:pt x="1054405" y="0"/>
              </a:moveTo>
              <a:lnTo>
                <a:pt x="1054405" y="253515"/>
              </a:lnTo>
              <a:lnTo>
                <a:pt x="0" y="253515"/>
              </a:lnTo>
              <a:lnTo>
                <a:pt x="0" y="317317"/>
              </a:lnTo>
            </a:path>
          </a:pathLst>
        </a:custGeom>
        <a:noFill/>
        <a:ln w="282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AE8404-3691-4273-A6D8-C092F09BFCE9}">
      <dsp:nvSpPr>
        <dsp:cNvPr id="0" name=""/>
        <dsp:cNvSpPr/>
      </dsp:nvSpPr>
      <dsp:spPr>
        <a:xfrm>
          <a:off x="1453995" y="78718"/>
          <a:ext cx="2652968" cy="459574"/>
        </a:xfrm>
        <a:prstGeom prst="rect">
          <a:avLst/>
        </a:prstGeom>
        <a:solidFill>
          <a:schemeClr val="lt1">
            <a:hueOff val="0"/>
            <a:satOff val="0"/>
            <a:lumOff val="0"/>
            <a:alphaOff val="0"/>
          </a:schemeClr>
        </a:solidFill>
        <a:ln w="282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Emergency safety intervention incident occurs; parent notified</a:t>
          </a:r>
          <a:endParaRPr lang="en-US" sz="1200" kern="1200" dirty="0"/>
        </a:p>
      </dsp:txBody>
      <dsp:txXfrm>
        <a:off x="1453995" y="78718"/>
        <a:ext cx="2652968" cy="459574"/>
      </dsp:txXfrm>
    </dsp:sp>
    <dsp:sp modelId="{54F26E21-AD39-4D04-AE0D-D91992E35341}">
      <dsp:nvSpPr>
        <dsp:cNvPr id="0" name=""/>
        <dsp:cNvSpPr/>
      </dsp:nvSpPr>
      <dsp:spPr>
        <a:xfrm>
          <a:off x="812549" y="855610"/>
          <a:ext cx="1827049" cy="732218"/>
        </a:xfrm>
        <a:prstGeom prst="rect">
          <a:avLst/>
        </a:prstGeom>
        <a:solidFill>
          <a:schemeClr val="accent1">
            <a:alpha val="40000"/>
          </a:schemeClr>
        </a:solidFill>
        <a:ln w="282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985" rIns="91440" bIns="6985" numCol="1" spcCol="1270" anchor="ctr" anchorCtr="0">
          <a:noAutofit/>
        </a:bodyPr>
        <a:lstStyle/>
        <a:p>
          <a:pPr lvl="0" algn="ctr" defTabSz="488950">
            <a:lnSpc>
              <a:spcPct val="90000"/>
            </a:lnSpc>
            <a:spcBef>
              <a:spcPct val="0"/>
            </a:spcBef>
            <a:spcAft>
              <a:spcPct val="35000"/>
            </a:spcAft>
          </a:pPr>
          <a:r>
            <a:rPr lang="en-US" sz="1100" kern="1200" dirty="0" smtClean="0"/>
            <a:t>Parents </a:t>
          </a:r>
          <a:r>
            <a:rPr lang="en-US" sz="1100" kern="1200" dirty="0"/>
            <a:t>receive documentation and feel </a:t>
          </a:r>
          <a:r>
            <a:rPr lang="en-US" sz="1100" kern="1200" dirty="0" smtClean="0"/>
            <a:t>emergency safety intervention </a:t>
          </a:r>
          <a:r>
            <a:rPr lang="en-US" sz="1100" kern="1200" dirty="0"/>
            <a:t>was used appropriately</a:t>
          </a:r>
          <a:r>
            <a:rPr lang="en-US" sz="800" kern="1200" dirty="0"/>
            <a:t>.</a:t>
          </a:r>
        </a:p>
      </dsp:txBody>
      <dsp:txXfrm>
        <a:off x="812549" y="855610"/>
        <a:ext cx="1827049" cy="732218"/>
      </dsp:txXfrm>
    </dsp:sp>
    <dsp:sp modelId="{52D38B27-846F-4FB6-A76B-3E73B0443D7D}">
      <dsp:nvSpPr>
        <dsp:cNvPr id="0" name=""/>
        <dsp:cNvSpPr/>
      </dsp:nvSpPr>
      <dsp:spPr>
        <a:xfrm>
          <a:off x="3696614" y="876437"/>
          <a:ext cx="2787420" cy="664506"/>
        </a:xfrm>
        <a:prstGeom prst="rect">
          <a:avLst/>
        </a:prstGeom>
        <a:solidFill>
          <a:schemeClr val="lt1">
            <a:hueOff val="0"/>
            <a:satOff val="0"/>
            <a:lumOff val="0"/>
            <a:alphaOff val="0"/>
          </a:schemeClr>
        </a:solidFill>
        <a:ln w="282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7620" rIns="91440" bIns="7620" numCol="1" spcCol="1270" anchor="ctr" anchorCtr="0">
          <a:noAutofit/>
        </a:bodyPr>
        <a:lstStyle/>
        <a:p>
          <a:pPr lvl="0" algn="ctr" defTabSz="533400">
            <a:lnSpc>
              <a:spcPct val="90000"/>
            </a:lnSpc>
            <a:spcBef>
              <a:spcPct val="0"/>
            </a:spcBef>
            <a:spcAft>
              <a:spcPct val="35000"/>
            </a:spcAft>
          </a:pPr>
          <a:r>
            <a:rPr lang="en-US" sz="1200" kern="1200" dirty="0" smtClean="0"/>
            <a:t>Parents believe the use of emergency safety intervention did </a:t>
          </a:r>
          <a:r>
            <a:rPr lang="en-US" sz="1200" kern="1200" dirty="0"/>
            <a:t>not follow the </a:t>
          </a:r>
          <a:r>
            <a:rPr lang="en-US" sz="1200" kern="1200" dirty="0" smtClean="0"/>
            <a:t>district’s policy, emergency safety intervention regulations, or statutes.</a:t>
          </a:r>
          <a:endParaRPr lang="en-US" sz="1200" kern="1200" dirty="0"/>
        </a:p>
      </dsp:txBody>
      <dsp:txXfrm>
        <a:off x="3696614" y="876437"/>
        <a:ext cx="2787420" cy="664506"/>
      </dsp:txXfrm>
    </dsp:sp>
    <dsp:sp modelId="{477D5A98-6DEF-46F8-B516-70DA05522B4F}">
      <dsp:nvSpPr>
        <dsp:cNvPr id="0" name=""/>
        <dsp:cNvSpPr/>
      </dsp:nvSpPr>
      <dsp:spPr>
        <a:xfrm>
          <a:off x="990877" y="1751823"/>
          <a:ext cx="2799129" cy="519526"/>
        </a:xfrm>
        <a:prstGeom prst="rect">
          <a:avLst/>
        </a:prstGeom>
        <a:solidFill>
          <a:schemeClr val="lt1">
            <a:hueOff val="0"/>
            <a:satOff val="0"/>
            <a:lumOff val="0"/>
            <a:alphaOff val="0"/>
          </a:schemeClr>
        </a:solidFill>
        <a:ln w="282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7620" rIns="91440" bIns="7620" numCol="1" spcCol="1270" anchor="ctr" anchorCtr="0">
          <a:noAutofit/>
        </a:bodyPr>
        <a:lstStyle/>
        <a:p>
          <a:pPr lvl="0" algn="ctr" defTabSz="533400">
            <a:lnSpc>
              <a:spcPct val="90000"/>
            </a:lnSpc>
            <a:spcBef>
              <a:spcPct val="0"/>
            </a:spcBef>
            <a:spcAft>
              <a:spcPct val="35000"/>
            </a:spcAft>
          </a:pPr>
          <a:r>
            <a:rPr lang="en-US" sz="1200" kern="1200" dirty="0" smtClean="0"/>
            <a:t>Parents may choose to first speak with </a:t>
          </a:r>
          <a:r>
            <a:rPr lang="en-US" sz="1200" kern="1200" dirty="0"/>
            <a:t>the building </a:t>
          </a:r>
          <a:r>
            <a:rPr lang="en-US" sz="1200" kern="1200" dirty="0" smtClean="0"/>
            <a:t>administrator to try </a:t>
          </a:r>
          <a:r>
            <a:rPr lang="en-US" sz="1200" kern="1200" dirty="0"/>
            <a:t>to resolve the issue informally</a:t>
          </a:r>
          <a:r>
            <a:rPr lang="en-US" sz="1200" kern="1200" dirty="0" smtClean="0"/>
            <a:t>.</a:t>
          </a:r>
          <a:endParaRPr lang="en-US" sz="1200" kern="1200" dirty="0"/>
        </a:p>
      </dsp:txBody>
      <dsp:txXfrm>
        <a:off x="990877" y="1751823"/>
        <a:ext cx="2799129" cy="519526"/>
      </dsp:txXfrm>
    </dsp:sp>
    <dsp:sp modelId="{9B684E92-8EE0-4F08-B480-BCF78A7B7AE8}">
      <dsp:nvSpPr>
        <dsp:cNvPr id="0" name=""/>
        <dsp:cNvSpPr/>
      </dsp:nvSpPr>
      <dsp:spPr>
        <a:xfrm>
          <a:off x="1229614" y="2706789"/>
          <a:ext cx="2309058" cy="635907"/>
        </a:xfrm>
        <a:prstGeom prst="rect">
          <a:avLst/>
        </a:prstGeom>
        <a:solidFill>
          <a:schemeClr val="accent1">
            <a:alpha val="40000"/>
          </a:schemeClr>
        </a:solidFill>
        <a:ln w="282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If this is effective, the building administrator </a:t>
          </a:r>
          <a:r>
            <a:rPr lang="en-US" sz="1100" kern="1200" dirty="0" smtClean="0"/>
            <a:t>should </a:t>
          </a:r>
          <a:r>
            <a:rPr lang="en-US" sz="1100" kern="1200" dirty="0"/>
            <a:t>provide written documentation of the issues to the superintendent</a:t>
          </a:r>
          <a:r>
            <a:rPr lang="en-US" sz="1100" kern="1200" dirty="0" smtClean="0"/>
            <a:t>.</a:t>
          </a:r>
          <a:endParaRPr lang="en-US" sz="1100" kern="1200" dirty="0"/>
        </a:p>
      </dsp:txBody>
      <dsp:txXfrm>
        <a:off x="1229614" y="2706789"/>
        <a:ext cx="2309058" cy="635907"/>
      </dsp:txXfrm>
    </dsp:sp>
    <dsp:sp modelId="{B6B5616F-D976-449D-8DC9-5773A7E6BA67}">
      <dsp:nvSpPr>
        <dsp:cNvPr id="0" name=""/>
        <dsp:cNvSpPr/>
      </dsp:nvSpPr>
      <dsp:spPr>
        <a:xfrm>
          <a:off x="3962402" y="1828799"/>
          <a:ext cx="3710743" cy="534836"/>
        </a:xfrm>
        <a:prstGeom prst="rect">
          <a:avLst/>
        </a:prstGeom>
        <a:solidFill>
          <a:schemeClr val="lt1">
            <a:hueOff val="0"/>
            <a:satOff val="0"/>
            <a:lumOff val="0"/>
            <a:alphaOff val="0"/>
          </a:schemeClr>
        </a:solidFill>
        <a:ln w="282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 rIns="91440" bIns="7620" numCol="1" spcCol="1270" anchor="ctr" anchorCtr="0">
          <a:noAutofit/>
        </a:bodyPr>
        <a:lstStyle/>
        <a:p>
          <a:pPr lvl="0" algn="ctr" defTabSz="533400">
            <a:lnSpc>
              <a:spcPct val="90000"/>
            </a:lnSpc>
            <a:spcBef>
              <a:spcPct val="0"/>
            </a:spcBef>
            <a:spcAft>
              <a:spcPct val="35000"/>
            </a:spcAft>
          </a:pPr>
          <a:r>
            <a:rPr lang="en-US" sz="1200" kern="1200" dirty="0" smtClean="0"/>
            <a:t>Parents file </a:t>
          </a:r>
          <a:r>
            <a:rPr lang="en-US" sz="1200" kern="1200" dirty="0"/>
            <a:t>a written complaint </a:t>
          </a:r>
          <a:r>
            <a:rPr lang="en-US" sz="1200" kern="1200" dirty="0" smtClean="0"/>
            <a:t>with local </a:t>
          </a:r>
          <a:r>
            <a:rPr lang="en-US" sz="1200" kern="1200" dirty="0"/>
            <a:t>board of </a:t>
          </a:r>
          <a:r>
            <a:rPr lang="en-US" sz="1200" kern="1200" dirty="0" smtClean="0"/>
            <a:t>education within 30 days of being informed of the use of emergency safety intervention.</a:t>
          </a:r>
          <a:endParaRPr lang="en-US" sz="1200" kern="1200" dirty="0"/>
        </a:p>
      </dsp:txBody>
      <dsp:txXfrm>
        <a:off x="3962402" y="1828799"/>
        <a:ext cx="3710743" cy="534836"/>
      </dsp:txXfrm>
    </dsp:sp>
    <dsp:sp modelId="{5FEF1186-5468-4E7D-ADB6-277736FF5F7C}">
      <dsp:nvSpPr>
        <dsp:cNvPr id="0" name=""/>
        <dsp:cNvSpPr/>
      </dsp:nvSpPr>
      <dsp:spPr>
        <a:xfrm>
          <a:off x="7848601" y="2209800"/>
          <a:ext cx="1196778" cy="1220272"/>
        </a:xfrm>
        <a:prstGeom prst="rect">
          <a:avLst/>
        </a:prstGeom>
        <a:solidFill>
          <a:schemeClr val="lt1">
            <a:hueOff val="0"/>
            <a:satOff val="0"/>
            <a:lumOff val="0"/>
            <a:alphaOff val="0"/>
          </a:schemeClr>
        </a:solidFill>
        <a:ln w="282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 rIns="91440" bIns="6985" numCol="1" spcCol="1270" anchor="ctr" anchorCtr="0">
          <a:noAutofit/>
        </a:bodyPr>
        <a:lstStyle/>
        <a:p>
          <a:pPr lvl="0" algn="ctr" defTabSz="488950">
            <a:lnSpc>
              <a:spcPct val="90000"/>
            </a:lnSpc>
            <a:spcBef>
              <a:spcPct val="0"/>
            </a:spcBef>
            <a:spcAft>
              <a:spcPct val="35000"/>
            </a:spcAft>
          </a:pPr>
          <a:r>
            <a:rPr lang="en-US" sz="1100" kern="1200" dirty="0" smtClean="0"/>
            <a:t>If the local board does not issue a written decision, the parent may proceed to the State Board’s administrative review process.</a:t>
          </a:r>
          <a:endParaRPr lang="en-US" sz="1100" kern="1200" dirty="0"/>
        </a:p>
      </dsp:txBody>
      <dsp:txXfrm>
        <a:off x="7848601" y="2209800"/>
        <a:ext cx="1196778" cy="1220272"/>
      </dsp:txXfrm>
    </dsp:sp>
    <dsp:sp modelId="{E414A46E-8EDB-4B46-9201-F61DF18107E8}">
      <dsp:nvSpPr>
        <dsp:cNvPr id="0" name=""/>
        <dsp:cNvSpPr/>
      </dsp:nvSpPr>
      <dsp:spPr>
        <a:xfrm>
          <a:off x="3962402" y="2667001"/>
          <a:ext cx="3737856" cy="502701"/>
        </a:xfrm>
        <a:prstGeom prst="rect">
          <a:avLst/>
        </a:prstGeom>
        <a:solidFill>
          <a:schemeClr val="lt1">
            <a:hueOff val="0"/>
            <a:satOff val="0"/>
            <a:lumOff val="0"/>
            <a:alphaOff val="0"/>
          </a:schemeClr>
        </a:solidFill>
        <a:ln w="282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7620" rIns="91440" bIns="7620" numCol="1" spcCol="1270" anchor="ctr" anchorCtr="0">
          <a:noAutofit/>
        </a:bodyPr>
        <a:lstStyle/>
        <a:p>
          <a:pPr lvl="0" algn="ctr" defTabSz="533400">
            <a:lnSpc>
              <a:spcPct val="90000"/>
            </a:lnSpc>
            <a:spcBef>
              <a:spcPct val="0"/>
            </a:spcBef>
            <a:spcAft>
              <a:spcPct val="35000"/>
            </a:spcAft>
          </a:pPr>
          <a:r>
            <a:rPr lang="en-US" sz="1200" kern="1200" dirty="0"/>
            <a:t>Upon receiving a complaint, the </a:t>
          </a:r>
          <a:r>
            <a:rPr lang="en-US" sz="1200" kern="1200" dirty="0" smtClean="0"/>
            <a:t>local </a:t>
          </a:r>
          <a:r>
            <a:rPr lang="en-US" sz="1200" kern="1200" dirty="0"/>
            <a:t>board </a:t>
          </a:r>
          <a:r>
            <a:rPr lang="en-US" sz="1200" kern="1200" dirty="0" smtClean="0"/>
            <a:t>will designate an </a:t>
          </a:r>
          <a:r>
            <a:rPr lang="en-US" sz="1200" kern="1200" dirty="0"/>
            <a:t>individual to oversee an investigation, maintaining </a:t>
          </a:r>
          <a:r>
            <a:rPr lang="en-US" sz="1200" kern="1200" dirty="0" smtClean="0"/>
            <a:t>confidentiality.</a:t>
          </a:r>
          <a:endParaRPr lang="en-US" sz="1200" kern="1200" dirty="0"/>
        </a:p>
      </dsp:txBody>
      <dsp:txXfrm>
        <a:off x="3962402" y="2667001"/>
        <a:ext cx="3737856" cy="502701"/>
      </dsp:txXfrm>
    </dsp:sp>
    <dsp:sp modelId="{C75DB2A3-ECAB-4B24-BEC6-419C784422A8}">
      <dsp:nvSpPr>
        <dsp:cNvPr id="0" name=""/>
        <dsp:cNvSpPr/>
      </dsp:nvSpPr>
      <dsp:spPr>
        <a:xfrm>
          <a:off x="3617033" y="3582176"/>
          <a:ext cx="3504329" cy="640452"/>
        </a:xfrm>
        <a:prstGeom prst="rect">
          <a:avLst/>
        </a:prstGeom>
        <a:solidFill>
          <a:schemeClr val="lt1">
            <a:hueOff val="0"/>
            <a:satOff val="0"/>
            <a:lumOff val="0"/>
            <a:alphaOff val="0"/>
          </a:schemeClr>
        </a:solidFill>
        <a:ln w="282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985" rIns="91440" bIns="6985" numCol="1" spcCol="1270" anchor="ctr" anchorCtr="0">
          <a:noAutofit/>
        </a:bodyPr>
        <a:lstStyle/>
        <a:p>
          <a:pPr lvl="0" algn="ctr" defTabSz="488950">
            <a:lnSpc>
              <a:spcPct val="90000"/>
            </a:lnSpc>
            <a:spcBef>
              <a:spcPct val="0"/>
            </a:spcBef>
            <a:spcAft>
              <a:spcPct val="35000"/>
            </a:spcAft>
          </a:pPr>
          <a:r>
            <a:rPr lang="en-US" sz="1100" kern="1200" dirty="0"/>
            <a:t>The </a:t>
          </a:r>
          <a:r>
            <a:rPr lang="en-US" sz="1100" kern="1200" dirty="0" smtClean="0"/>
            <a:t>local </a:t>
          </a:r>
          <a:r>
            <a:rPr lang="en-US" sz="1100" kern="1200" dirty="0"/>
            <a:t>board will </a:t>
          </a:r>
          <a:r>
            <a:rPr lang="en-US" sz="1100" kern="1200" dirty="0" smtClean="0"/>
            <a:t>mail written findings of fact, a final decision, and any corrective action required by the school, to the parent and KSDE within 30 days of receiving the complaint.</a:t>
          </a:r>
          <a:endParaRPr lang="en-US" sz="1100" kern="1200" dirty="0"/>
        </a:p>
      </dsp:txBody>
      <dsp:txXfrm>
        <a:off x="3617033" y="3582176"/>
        <a:ext cx="3504329" cy="640452"/>
      </dsp:txXfrm>
    </dsp:sp>
    <dsp:sp modelId="{AD6997A3-B3B7-46D2-ADC7-4B9E0E1D75D3}">
      <dsp:nvSpPr>
        <dsp:cNvPr id="0" name=""/>
        <dsp:cNvSpPr/>
      </dsp:nvSpPr>
      <dsp:spPr>
        <a:xfrm>
          <a:off x="752130" y="3582176"/>
          <a:ext cx="1811822" cy="924672"/>
        </a:xfrm>
        <a:prstGeom prst="rect">
          <a:avLst/>
        </a:prstGeom>
        <a:solidFill>
          <a:schemeClr val="accent1">
            <a:alpha val="40000"/>
          </a:schemeClr>
        </a:solidFill>
        <a:ln w="282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985" rIns="91440" bIns="6985" numCol="1" spcCol="1270" anchor="ctr" anchorCtr="0">
          <a:noAutofit/>
        </a:bodyPr>
        <a:lstStyle/>
        <a:p>
          <a:pPr lvl="0" algn="ctr" defTabSz="488950">
            <a:lnSpc>
              <a:spcPct val="90000"/>
            </a:lnSpc>
            <a:spcBef>
              <a:spcPct val="0"/>
            </a:spcBef>
            <a:spcAft>
              <a:spcPct val="35000"/>
            </a:spcAft>
          </a:pPr>
          <a:r>
            <a:rPr lang="en-US" sz="1100" kern="1200" dirty="0"/>
            <a:t>Upon receiving the </a:t>
          </a:r>
          <a:r>
            <a:rPr lang="en-US" sz="1100" kern="1200" dirty="0" smtClean="0"/>
            <a:t>local board’s written decision, </a:t>
          </a:r>
          <a:r>
            <a:rPr lang="en-US" sz="1100" kern="1200" dirty="0"/>
            <a:t>parents </a:t>
          </a:r>
          <a:r>
            <a:rPr lang="en-US" sz="1100" kern="1200" dirty="0" smtClean="0"/>
            <a:t>may </a:t>
          </a:r>
          <a:r>
            <a:rPr lang="en-US" sz="1100" kern="1200" dirty="0"/>
            <a:t>determine the findings are </a:t>
          </a:r>
          <a:r>
            <a:rPr lang="en-US" sz="1100" kern="1200" dirty="0" smtClean="0"/>
            <a:t>sufficient and consider the dispute resolved.</a:t>
          </a:r>
          <a:endParaRPr lang="en-US" sz="1100" kern="1200" dirty="0"/>
        </a:p>
      </dsp:txBody>
      <dsp:txXfrm>
        <a:off x="752130" y="3582176"/>
        <a:ext cx="1811822" cy="924672"/>
      </dsp:txXfrm>
    </dsp:sp>
    <dsp:sp modelId="{80723DDC-841B-405B-A348-B25BD2EBEEED}">
      <dsp:nvSpPr>
        <dsp:cNvPr id="0" name=""/>
        <dsp:cNvSpPr/>
      </dsp:nvSpPr>
      <dsp:spPr>
        <a:xfrm>
          <a:off x="3438032" y="4470399"/>
          <a:ext cx="3345681" cy="839247"/>
        </a:xfrm>
        <a:prstGeom prst="rect">
          <a:avLst/>
        </a:prstGeom>
        <a:solidFill>
          <a:schemeClr val="lt1">
            <a:hueOff val="0"/>
            <a:satOff val="0"/>
            <a:lumOff val="0"/>
            <a:alphaOff val="0"/>
          </a:schemeClr>
        </a:solidFill>
        <a:ln w="282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7620" rIns="91440" bIns="7620" numCol="1" spcCol="1270" anchor="ctr" anchorCtr="0">
          <a:noAutofit/>
        </a:bodyPr>
        <a:lstStyle/>
        <a:p>
          <a:pPr lvl="0" algn="ctr" defTabSz="533400">
            <a:lnSpc>
              <a:spcPct val="90000"/>
            </a:lnSpc>
            <a:spcBef>
              <a:spcPct val="0"/>
            </a:spcBef>
            <a:spcAft>
              <a:spcPct val="35000"/>
            </a:spcAft>
          </a:pPr>
          <a:r>
            <a:rPr lang="en-US" sz="1200" kern="1200" dirty="0"/>
            <a:t>Upon receiving the </a:t>
          </a:r>
          <a:r>
            <a:rPr lang="en-US" sz="1200" kern="1200" dirty="0" smtClean="0"/>
            <a:t>local board’s written decision, </a:t>
          </a:r>
          <a:r>
            <a:rPr lang="en-US" sz="1200" kern="1200" dirty="0"/>
            <a:t>parents </a:t>
          </a:r>
          <a:r>
            <a:rPr lang="en-US" sz="1200" kern="1200" dirty="0" smtClean="0"/>
            <a:t>may </a:t>
          </a:r>
          <a:r>
            <a:rPr lang="en-US" sz="1200" kern="1200" dirty="0"/>
            <a:t>determine </a:t>
          </a:r>
          <a:r>
            <a:rPr lang="en-US" sz="1200" kern="1200" dirty="0" smtClean="0"/>
            <a:t>that their concern </a:t>
          </a:r>
          <a:r>
            <a:rPr lang="en-US" sz="1200" kern="1200" dirty="0"/>
            <a:t>was not </a:t>
          </a:r>
          <a:r>
            <a:rPr lang="en-US" sz="1200" kern="1200" dirty="0" smtClean="0"/>
            <a:t>resolved. Parents may proceed to the State Board’s administrative review process.</a:t>
          </a:r>
          <a:endParaRPr lang="en-US" sz="1200" kern="1200" dirty="0"/>
        </a:p>
      </dsp:txBody>
      <dsp:txXfrm>
        <a:off x="3438032" y="4470399"/>
        <a:ext cx="3345681" cy="8392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F61D83-84B3-4AB4-B4F2-BB58294A2F57}">
      <dsp:nvSpPr>
        <dsp:cNvPr id="0" name=""/>
        <dsp:cNvSpPr/>
      </dsp:nvSpPr>
      <dsp:spPr>
        <a:xfrm>
          <a:off x="11359" y="0"/>
          <a:ext cx="1579680" cy="4067409"/>
        </a:xfrm>
        <a:prstGeom prst="roundRect">
          <a:avLst>
            <a:gd name="adj" fmla="val 10000"/>
          </a:avLst>
        </a:prstGeom>
        <a:solidFill>
          <a:schemeClr val="dk2">
            <a:hueOff val="0"/>
            <a:satOff val="0"/>
            <a:lumOff val="0"/>
            <a:alphaOff val="0"/>
          </a:schemeClr>
        </a:solidFill>
        <a:ln w="282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Parent filed a complaint with the local board and is not satisfied with the final decision about the use of emergency safety intervention.</a:t>
          </a:r>
          <a:endParaRPr lang="en-US" sz="1600" kern="1200" dirty="0"/>
        </a:p>
      </dsp:txBody>
      <dsp:txXfrm>
        <a:off x="11359" y="0"/>
        <a:ext cx="1579680" cy="4067409"/>
      </dsp:txXfrm>
    </dsp:sp>
    <dsp:sp modelId="{F660DEC5-64ED-41E7-BA4E-FEAC312BBE94}">
      <dsp:nvSpPr>
        <dsp:cNvPr id="0" name=""/>
        <dsp:cNvSpPr/>
      </dsp:nvSpPr>
      <dsp:spPr>
        <a:xfrm rot="234264">
          <a:off x="1728657" y="1911127"/>
          <a:ext cx="293151" cy="39176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234264">
        <a:off x="1728657" y="1911127"/>
        <a:ext cx="293151" cy="391760"/>
      </dsp:txXfrm>
    </dsp:sp>
    <dsp:sp modelId="{B7BA2047-ED53-4478-B7D8-17C97091B42A}">
      <dsp:nvSpPr>
        <dsp:cNvPr id="0" name=""/>
        <dsp:cNvSpPr/>
      </dsp:nvSpPr>
      <dsp:spPr>
        <a:xfrm>
          <a:off x="2142872" y="0"/>
          <a:ext cx="1579680" cy="4358362"/>
        </a:xfrm>
        <a:prstGeom prst="roundRect">
          <a:avLst>
            <a:gd name="adj" fmla="val 10000"/>
          </a:avLst>
        </a:prstGeom>
        <a:solidFill>
          <a:schemeClr val="dk2">
            <a:hueOff val="0"/>
            <a:satOff val="0"/>
            <a:lumOff val="0"/>
            <a:alphaOff val="0"/>
          </a:schemeClr>
        </a:solidFill>
        <a:ln w="282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Parent may file a request for administrative review with the State Board. Parent must do this within 30 days of the local board’s final decision or, if the local board failed to issue a decision, within 60 days of filing a complaint with their local board.</a:t>
          </a:r>
          <a:endParaRPr lang="en-US" sz="1600" kern="1200" dirty="0"/>
        </a:p>
      </dsp:txBody>
      <dsp:txXfrm>
        <a:off x="2142872" y="0"/>
        <a:ext cx="1579680" cy="4358362"/>
      </dsp:txXfrm>
    </dsp:sp>
    <dsp:sp modelId="{EAC633BA-9063-4936-956A-283067396AE8}">
      <dsp:nvSpPr>
        <dsp:cNvPr id="0" name=""/>
        <dsp:cNvSpPr/>
      </dsp:nvSpPr>
      <dsp:spPr>
        <a:xfrm rot="21296397">
          <a:off x="3878950" y="1884718"/>
          <a:ext cx="334245" cy="39176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21296397">
        <a:off x="3878950" y="1884718"/>
        <a:ext cx="334245" cy="391760"/>
      </dsp:txXfrm>
    </dsp:sp>
    <dsp:sp modelId="{3605D2D0-DD2B-4225-85F8-5F50769C9561}">
      <dsp:nvSpPr>
        <dsp:cNvPr id="0" name=""/>
        <dsp:cNvSpPr/>
      </dsp:nvSpPr>
      <dsp:spPr>
        <a:xfrm>
          <a:off x="4350747" y="30285"/>
          <a:ext cx="1579680" cy="3906800"/>
        </a:xfrm>
        <a:prstGeom prst="roundRect">
          <a:avLst>
            <a:gd name="adj" fmla="val 10000"/>
          </a:avLst>
        </a:prstGeom>
        <a:solidFill>
          <a:schemeClr val="dk2">
            <a:hueOff val="0"/>
            <a:satOff val="0"/>
            <a:lumOff val="0"/>
            <a:alphaOff val="0"/>
          </a:schemeClr>
        </a:solidFill>
        <a:ln w="282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State Board will designate a Hearing Officer to conduct a review of the local board’s final decision. The Hearing Officer may initiate a separate investigation.</a:t>
          </a:r>
          <a:endParaRPr lang="en-US" sz="1400" kern="1200" dirty="0"/>
        </a:p>
      </dsp:txBody>
      <dsp:txXfrm>
        <a:off x="4350747" y="30285"/>
        <a:ext cx="1579680" cy="3906800"/>
      </dsp:txXfrm>
    </dsp:sp>
    <dsp:sp modelId="{048C1A9A-8125-45B8-A43E-BB5902BFA6C7}">
      <dsp:nvSpPr>
        <dsp:cNvPr id="0" name=""/>
        <dsp:cNvSpPr/>
      </dsp:nvSpPr>
      <dsp:spPr>
        <a:xfrm rot="21151164">
          <a:off x="6085931" y="1641643"/>
          <a:ext cx="335551" cy="39176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21151164">
        <a:off x="6085931" y="1641643"/>
        <a:ext cx="335551" cy="391760"/>
      </dsp:txXfrm>
    </dsp:sp>
    <dsp:sp modelId="{0704F721-A7BE-47CB-A6C5-CEBBAC13DDE9}">
      <dsp:nvSpPr>
        <dsp:cNvPr id="0" name=""/>
        <dsp:cNvSpPr/>
      </dsp:nvSpPr>
      <dsp:spPr>
        <a:xfrm>
          <a:off x="6558154" y="0"/>
          <a:ext cx="1579680" cy="3387670"/>
        </a:xfrm>
        <a:prstGeom prst="roundRect">
          <a:avLst>
            <a:gd name="adj" fmla="val 10000"/>
          </a:avLst>
        </a:prstGeom>
        <a:solidFill>
          <a:schemeClr val="dk2">
            <a:hueOff val="0"/>
            <a:satOff val="0"/>
            <a:lumOff val="0"/>
            <a:alphaOff val="0"/>
          </a:schemeClr>
        </a:solidFill>
        <a:ln w="282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Investigation results will be provided to the parents, school administrators, district superintendent, local board, and State Board within 60 days of the commissioner’s receipt of the request for administrative review.</a:t>
          </a:r>
          <a:endParaRPr lang="en-US" sz="1400" kern="1200" dirty="0"/>
        </a:p>
      </dsp:txBody>
      <dsp:txXfrm>
        <a:off x="6558154" y="0"/>
        <a:ext cx="1579680" cy="33876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980AFF-F6E8-4A47-BA58-52C1183D4784}" type="datetimeFigureOut">
              <a:rPr lang="en-US" smtClean="0"/>
              <a:pPr/>
              <a:t>8/4/2016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5B51A9-CD49-447C-BA3B-6608869D3829}" type="slidenum">
              <a:rPr lang="en-US" smtClean="0"/>
              <a:pPr/>
              <a:t>‹#›</a:t>
            </a:fld>
            <a:endParaRPr lang="en-US"/>
          </a:p>
        </p:txBody>
      </p:sp>
    </p:spTree>
    <p:extLst>
      <p:ext uri="{BB962C8B-B14F-4D97-AF65-F5344CB8AC3E}">
        <p14:creationId xmlns:p14="http://schemas.microsoft.com/office/powerpoint/2010/main" xmlns="" val="366236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2</a:t>
            </a:fld>
            <a:endParaRPr lang="en-US"/>
          </a:p>
        </p:txBody>
      </p:sp>
    </p:spTree>
    <p:extLst>
      <p:ext uri="{BB962C8B-B14F-4D97-AF65-F5344CB8AC3E}">
        <p14:creationId xmlns:p14="http://schemas.microsoft.com/office/powerpoint/2010/main" xmlns="" val="2109607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11</a:t>
            </a:fld>
            <a:endParaRPr lang="en-US"/>
          </a:p>
        </p:txBody>
      </p:sp>
    </p:spTree>
    <p:extLst>
      <p:ext uri="{BB962C8B-B14F-4D97-AF65-F5344CB8AC3E}">
        <p14:creationId xmlns:p14="http://schemas.microsoft.com/office/powerpoint/2010/main" xmlns="" val="4061204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B871460A-E31A-46C7-BED3-31F6A470BA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xmlns="" val="177568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13</a:t>
            </a:fld>
            <a:endParaRPr lang="en-US"/>
          </a:p>
        </p:txBody>
      </p:sp>
    </p:spTree>
    <p:extLst>
      <p:ext uri="{BB962C8B-B14F-4D97-AF65-F5344CB8AC3E}">
        <p14:creationId xmlns:p14="http://schemas.microsoft.com/office/powerpoint/2010/main" xmlns="" val="249460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14</a:t>
            </a:fld>
            <a:endParaRPr lang="en-US"/>
          </a:p>
        </p:txBody>
      </p:sp>
    </p:spTree>
    <p:extLst>
      <p:ext uri="{BB962C8B-B14F-4D97-AF65-F5344CB8AC3E}">
        <p14:creationId xmlns:p14="http://schemas.microsoft.com/office/powerpoint/2010/main" xmlns="" val="136753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15</a:t>
            </a:fld>
            <a:endParaRPr lang="en-US"/>
          </a:p>
        </p:txBody>
      </p:sp>
    </p:spTree>
    <p:extLst>
      <p:ext uri="{BB962C8B-B14F-4D97-AF65-F5344CB8AC3E}">
        <p14:creationId xmlns:p14="http://schemas.microsoft.com/office/powerpoint/2010/main" xmlns="" val="1872766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16</a:t>
            </a:fld>
            <a:endParaRPr lang="en-US"/>
          </a:p>
        </p:txBody>
      </p:sp>
    </p:spTree>
    <p:extLst>
      <p:ext uri="{BB962C8B-B14F-4D97-AF65-F5344CB8AC3E}">
        <p14:creationId xmlns:p14="http://schemas.microsoft.com/office/powerpoint/2010/main" xmlns="" val="436562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17</a:t>
            </a:fld>
            <a:endParaRPr lang="en-US"/>
          </a:p>
        </p:txBody>
      </p:sp>
    </p:spTree>
    <p:extLst>
      <p:ext uri="{BB962C8B-B14F-4D97-AF65-F5344CB8AC3E}">
        <p14:creationId xmlns:p14="http://schemas.microsoft.com/office/powerpoint/2010/main" xmlns="" val="2090913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19</a:t>
            </a:fld>
            <a:endParaRPr lang="en-US"/>
          </a:p>
        </p:txBody>
      </p:sp>
    </p:spTree>
    <p:extLst>
      <p:ext uri="{BB962C8B-B14F-4D97-AF65-F5344CB8AC3E}">
        <p14:creationId xmlns:p14="http://schemas.microsoft.com/office/powerpoint/2010/main" xmlns="" val="4168993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20</a:t>
            </a:fld>
            <a:endParaRPr lang="en-US"/>
          </a:p>
        </p:txBody>
      </p:sp>
    </p:spTree>
    <p:extLst>
      <p:ext uri="{BB962C8B-B14F-4D97-AF65-F5344CB8AC3E}">
        <p14:creationId xmlns:p14="http://schemas.microsoft.com/office/powerpoint/2010/main" xmlns="" val="3877830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22</a:t>
            </a:fld>
            <a:endParaRPr lang="en-US"/>
          </a:p>
        </p:txBody>
      </p:sp>
    </p:spTree>
    <p:extLst>
      <p:ext uri="{BB962C8B-B14F-4D97-AF65-F5344CB8AC3E}">
        <p14:creationId xmlns:p14="http://schemas.microsoft.com/office/powerpoint/2010/main" xmlns="" val="153369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3</a:t>
            </a:fld>
            <a:endParaRPr lang="en-US"/>
          </a:p>
        </p:txBody>
      </p:sp>
    </p:spTree>
    <p:extLst>
      <p:ext uri="{BB962C8B-B14F-4D97-AF65-F5344CB8AC3E}">
        <p14:creationId xmlns:p14="http://schemas.microsoft.com/office/powerpoint/2010/main" xmlns="" val="817149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23</a:t>
            </a:fld>
            <a:endParaRPr lang="en-US"/>
          </a:p>
        </p:txBody>
      </p:sp>
    </p:spTree>
    <p:extLst>
      <p:ext uri="{BB962C8B-B14F-4D97-AF65-F5344CB8AC3E}">
        <p14:creationId xmlns:p14="http://schemas.microsoft.com/office/powerpoint/2010/main" xmlns="" val="908518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B871460A-E31A-46C7-BED3-31F6A470BA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xmlns="" val="3007785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09" indent="-285734">
              <a:defRPr>
                <a:solidFill>
                  <a:schemeClr val="tx1"/>
                </a:solidFill>
                <a:latin typeface="Calibri" charset="0"/>
                <a:ea typeface="ＭＳ Ｐゴシック" charset="0"/>
              </a:defRPr>
            </a:lvl2pPr>
            <a:lvl3pPr marL="1142937" indent="-228587">
              <a:defRPr>
                <a:solidFill>
                  <a:schemeClr val="tx1"/>
                </a:solidFill>
                <a:latin typeface="Calibri" charset="0"/>
                <a:ea typeface="ＭＳ Ｐゴシック" charset="0"/>
              </a:defRPr>
            </a:lvl3pPr>
            <a:lvl4pPr marL="1600111" indent="-228587">
              <a:defRPr>
                <a:solidFill>
                  <a:schemeClr val="tx1"/>
                </a:solidFill>
                <a:latin typeface="Calibri" charset="0"/>
                <a:ea typeface="ＭＳ Ｐゴシック" charset="0"/>
              </a:defRPr>
            </a:lvl4pPr>
            <a:lvl5pPr marL="2057287" indent="-228587">
              <a:defRPr>
                <a:solidFill>
                  <a:schemeClr val="tx1"/>
                </a:solidFill>
                <a:latin typeface="Calibri" charset="0"/>
                <a:ea typeface="ＭＳ Ｐゴシック" charset="0"/>
              </a:defRPr>
            </a:lvl5pPr>
            <a:lvl6pPr marL="2514461" indent="-228587" fontAlgn="base">
              <a:spcBef>
                <a:spcPct val="0"/>
              </a:spcBef>
              <a:spcAft>
                <a:spcPct val="0"/>
              </a:spcAft>
              <a:defRPr>
                <a:solidFill>
                  <a:schemeClr val="tx1"/>
                </a:solidFill>
                <a:latin typeface="Calibri" charset="0"/>
                <a:ea typeface="ＭＳ Ｐゴシック" charset="0"/>
              </a:defRPr>
            </a:lvl6pPr>
            <a:lvl7pPr marL="2971635" indent="-228587" fontAlgn="base">
              <a:spcBef>
                <a:spcPct val="0"/>
              </a:spcBef>
              <a:spcAft>
                <a:spcPct val="0"/>
              </a:spcAft>
              <a:defRPr>
                <a:solidFill>
                  <a:schemeClr val="tx1"/>
                </a:solidFill>
                <a:latin typeface="Calibri" charset="0"/>
                <a:ea typeface="ＭＳ Ｐゴシック" charset="0"/>
              </a:defRPr>
            </a:lvl7pPr>
            <a:lvl8pPr marL="3428811" indent="-228587" fontAlgn="base">
              <a:spcBef>
                <a:spcPct val="0"/>
              </a:spcBef>
              <a:spcAft>
                <a:spcPct val="0"/>
              </a:spcAft>
              <a:defRPr>
                <a:solidFill>
                  <a:schemeClr val="tx1"/>
                </a:solidFill>
                <a:latin typeface="Calibri" charset="0"/>
                <a:ea typeface="ＭＳ Ｐゴシック" charset="0"/>
              </a:defRPr>
            </a:lvl8pPr>
            <a:lvl9pPr marL="3885985" indent="-228587" fontAlgn="base">
              <a:spcBef>
                <a:spcPct val="0"/>
              </a:spcBef>
              <a:spcAft>
                <a:spcPct val="0"/>
              </a:spcAft>
              <a:defRPr>
                <a:solidFill>
                  <a:schemeClr val="tx1"/>
                </a:solidFill>
                <a:latin typeface="Calibri" charset="0"/>
                <a:ea typeface="ＭＳ Ｐゴシック" charset="0"/>
              </a:defRPr>
            </a:lvl9pPr>
          </a:lstStyle>
          <a:p>
            <a:fld id="{DF42446E-A9F0-7F44-A4C4-F5EC5B593033}" type="slidenum">
              <a:rPr lang="en-US"/>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26</a:t>
            </a:fld>
            <a:endParaRPr lang="en-US"/>
          </a:p>
        </p:txBody>
      </p:sp>
    </p:spTree>
    <p:extLst>
      <p:ext uri="{BB962C8B-B14F-4D97-AF65-F5344CB8AC3E}">
        <p14:creationId xmlns:p14="http://schemas.microsoft.com/office/powerpoint/2010/main" xmlns="" val="3155980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xmlns="" val="2900734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28</a:t>
            </a:fld>
            <a:endParaRPr lang="en-US"/>
          </a:p>
        </p:txBody>
      </p:sp>
    </p:spTree>
    <p:extLst>
      <p:ext uri="{BB962C8B-B14F-4D97-AF65-F5344CB8AC3E}">
        <p14:creationId xmlns:p14="http://schemas.microsoft.com/office/powerpoint/2010/main" xmlns="" val="1748619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5B51A9-CD49-447C-BA3B-6608869D38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077115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31</a:t>
            </a:fld>
            <a:endParaRPr lang="en-US"/>
          </a:p>
        </p:txBody>
      </p:sp>
    </p:spTree>
    <p:extLst>
      <p:ext uri="{BB962C8B-B14F-4D97-AF65-F5344CB8AC3E}">
        <p14:creationId xmlns:p14="http://schemas.microsoft.com/office/powerpoint/2010/main" xmlns="" val="2236753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09" indent="-285734">
              <a:defRPr>
                <a:solidFill>
                  <a:schemeClr val="tx1"/>
                </a:solidFill>
                <a:latin typeface="Calibri" charset="0"/>
                <a:ea typeface="ＭＳ Ｐゴシック" charset="0"/>
              </a:defRPr>
            </a:lvl2pPr>
            <a:lvl3pPr marL="1142937" indent="-228587">
              <a:defRPr>
                <a:solidFill>
                  <a:schemeClr val="tx1"/>
                </a:solidFill>
                <a:latin typeface="Calibri" charset="0"/>
                <a:ea typeface="ＭＳ Ｐゴシック" charset="0"/>
              </a:defRPr>
            </a:lvl3pPr>
            <a:lvl4pPr marL="1600111" indent="-228587">
              <a:defRPr>
                <a:solidFill>
                  <a:schemeClr val="tx1"/>
                </a:solidFill>
                <a:latin typeface="Calibri" charset="0"/>
                <a:ea typeface="ＭＳ Ｐゴシック" charset="0"/>
              </a:defRPr>
            </a:lvl4pPr>
            <a:lvl5pPr marL="2057287" indent="-228587">
              <a:defRPr>
                <a:solidFill>
                  <a:schemeClr val="tx1"/>
                </a:solidFill>
                <a:latin typeface="Calibri" charset="0"/>
                <a:ea typeface="ＭＳ Ｐゴシック" charset="0"/>
              </a:defRPr>
            </a:lvl5pPr>
            <a:lvl6pPr marL="2514461" indent="-228587" fontAlgn="base">
              <a:spcBef>
                <a:spcPct val="0"/>
              </a:spcBef>
              <a:spcAft>
                <a:spcPct val="0"/>
              </a:spcAft>
              <a:defRPr>
                <a:solidFill>
                  <a:schemeClr val="tx1"/>
                </a:solidFill>
                <a:latin typeface="Calibri" charset="0"/>
                <a:ea typeface="ＭＳ Ｐゴシック" charset="0"/>
              </a:defRPr>
            </a:lvl6pPr>
            <a:lvl7pPr marL="2971635" indent="-228587" fontAlgn="base">
              <a:spcBef>
                <a:spcPct val="0"/>
              </a:spcBef>
              <a:spcAft>
                <a:spcPct val="0"/>
              </a:spcAft>
              <a:defRPr>
                <a:solidFill>
                  <a:schemeClr val="tx1"/>
                </a:solidFill>
                <a:latin typeface="Calibri" charset="0"/>
                <a:ea typeface="ＭＳ Ｐゴシック" charset="0"/>
              </a:defRPr>
            </a:lvl7pPr>
            <a:lvl8pPr marL="3428811" indent="-228587" fontAlgn="base">
              <a:spcBef>
                <a:spcPct val="0"/>
              </a:spcBef>
              <a:spcAft>
                <a:spcPct val="0"/>
              </a:spcAft>
              <a:defRPr>
                <a:solidFill>
                  <a:schemeClr val="tx1"/>
                </a:solidFill>
                <a:latin typeface="Calibri" charset="0"/>
                <a:ea typeface="ＭＳ Ｐゴシック" charset="0"/>
              </a:defRPr>
            </a:lvl8pPr>
            <a:lvl9pPr marL="3885985" indent="-228587" fontAlgn="base">
              <a:spcBef>
                <a:spcPct val="0"/>
              </a:spcBef>
              <a:spcAft>
                <a:spcPct val="0"/>
              </a:spcAft>
              <a:defRPr>
                <a:solidFill>
                  <a:schemeClr val="tx1"/>
                </a:solidFill>
                <a:latin typeface="Calibri" charset="0"/>
                <a:ea typeface="ＭＳ Ｐゴシック" charset="0"/>
              </a:defRPr>
            </a:lvl9pPr>
          </a:lstStyle>
          <a:p>
            <a:fld id="{4668D3ED-B572-4A47-8290-ACE354152F40}" type="slidenum">
              <a:rPr lang="en-US"/>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09" indent="-285734">
              <a:defRPr>
                <a:solidFill>
                  <a:schemeClr val="tx1"/>
                </a:solidFill>
                <a:latin typeface="Calibri" charset="0"/>
                <a:ea typeface="ＭＳ Ｐゴシック" charset="0"/>
              </a:defRPr>
            </a:lvl2pPr>
            <a:lvl3pPr marL="1142937" indent="-228587">
              <a:defRPr>
                <a:solidFill>
                  <a:schemeClr val="tx1"/>
                </a:solidFill>
                <a:latin typeface="Calibri" charset="0"/>
                <a:ea typeface="ＭＳ Ｐゴシック" charset="0"/>
              </a:defRPr>
            </a:lvl3pPr>
            <a:lvl4pPr marL="1600111" indent="-228587">
              <a:defRPr>
                <a:solidFill>
                  <a:schemeClr val="tx1"/>
                </a:solidFill>
                <a:latin typeface="Calibri" charset="0"/>
                <a:ea typeface="ＭＳ Ｐゴシック" charset="0"/>
              </a:defRPr>
            </a:lvl4pPr>
            <a:lvl5pPr marL="2057287" indent="-228587">
              <a:defRPr>
                <a:solidFill>
                  <a:schemeClr val="tx1"/>
                </a:solidFill>
                <a:latin typeface="Calibri" charset="0"/>
                <a:ea typeface="ＭＳ Ｐゴシック" charset="0"/>
              </a:defRPr>
            </a:lvl5pPr>
            <a:lvl6pPr marL="2514461" indent="-228587" fontAlgn="base">
              <a:spcBef>
                <a:spcPct val="0"/>
              </a:spcBef>
              <a:spcAft>
                <a:spcPct val="0"/>
              </a:spcAft>
              <a:defRPr>
                <a:solidFill>
                  <a:schemeClr val="tx1"/>
                </a:solidFill>
                <a:latin typeface="Calibri" charset="0"/>
                <a:ea typeface="ＭＳ Ｐゴシック" charset="0"/>
              </a:defRPr>
            </a:lvl6pPr>
            <a:lvl7pPr marL="2971635" indent="-228587" fontAlgn="base">
              <a:spcBef>
                <a:spcPct val="0"/>
              </a:spcBef>
              <a:spcAft>
                <a:spcPct val="0"/>
              </a:spcAft>
              <a:defRPr>
                <a:solidFill>
                  <a:schemeClr val="tx1"/>
                </a:solidFill>
                <a:latin typeface="Calibri" charset="0"/>
                <a:ea typeface="ＭＳ Ｐゴシック" charset="0"/>
              </a:defRPr>
            </a:lvl7pPr>
            <a:lvl8pPr marL="3428811" indent="-228587" fontAlgn="base">
              <a:spcBef>
                <a:spcPct val="0"/>
              </a:spcBef>
              <a:spcAft>
                <a:spcPct val="0"/>
              </a:spcAft>
              <a:defRPr>
                <a:solidFill>
                  <a:schemeClr val="tx1"/>
                </a:solidFill>
                <a:latin typeface="Calibri" charset="0"/>
                <a:ea typeface="ＭＳ Ｐゴシック" charset="0"/>
              </a:defRPr>
            </a:lvl8pPr>
            <a:lvl9pPr marL="3885985" indent="-228587" fontAlgn="base">
              <a:spcBef>
                <a:spcPct val="0"/>
              </a:spcBef>
              <a:spcAft>
                <a:spcPct val="0"/>
              </a:spcAft>
              <a:defRPr>
                <a:solidFill>
                  <a:schemeClr val="tx1"/>
                </a:solidFill>
                <a:latin typeface="Calibri" charset="0"/>
                <a:ea typeface="ＭＳ Ｐゴシック" charset="0"/>
              </a:defRPr>
            </a:lvl9pPr>
          </a:lstStyle>
          <a:p>
            <a:fld id="{3A764815-D381-614D-A798-01CDAFBF0BB6}" type="slidenum">
              <a:rPr lang="en-US"/>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5B51A9-CD49-447C-BA3B-6608869D38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84136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5</a:t>
            </a:fld>
            <a:endParaRPr lang="en-US"/>
          </a:p>
        </p:txBody>
      </p:sp>
    </p:spTree>
    <p:extLst>
      <p:ext uri="{BB962C8B-B14F-4D97-AF65-F5344CB8AC3E}">
        <p14:creationId xmlns:p14="http://schemas.microsoft.com/office/powerpoint/2010/main" xmlns="" val="343167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6</a:t>
            </a:fld>
            <a:endParaRPr lang="en-US"/>
          </a:p>
        </p:txBody>
      </p:sp>
    </p:spTree>
    <p:extLst>
      <p:ext uri="{BB962C8B-B14F-4D97-AF65-F5344CB8AC3E}">
        <p14:creationId xmlns:p14="http://schemas.microsoft.com/office/powerpoint/2010/main" xmlns="" val="1599449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7</a:t>
            </a:fld>
            <a:endParaRPr lang="en-US"/>
          </a:p>
        </p:txBody>
      </p:sp>
    </p:spTree>
    <p:extLst>
      <p:ext uri="{BB962C8B-B14F-4D97-AF65-F5344CB8AC3E}">
        <p14:creationId xmlns:p14="http://schemas.microsoft.com/office/powerpoint/2010/main" xmlns="" val="283750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8</a:t>
            </a:fld>
            <a:endParaRPr lang="en-US"/>
          </a:p>
        </p:txBody>
      </p:sp>
    </p:spTree>
    <p:extLst>
      <p:ext uri="{BB962C8B-B14F-4D97-AF65-F5344CB8AC3E}">
        <p14:creationId xmlns:p14="http://schemas.microsoft.com/office/powerpoint/2010/main" xmlns="" val="1183329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9</a:t>
            </a:fld>
            <a:endParaRPr lang="en-US"/>
          </a:p>
        </p:txBody>
      </p:sp>
    </p:spTree>
    <p:extLst>
      <p:ext uri="{BB962C8B-B14F-4D97-AF65-F5344CB8AC3E}">
        <p14:creationId xmlns:p14="http://schemas.microsoft.com/office/powerpoint/2010/main" xmlns="" val="3821094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B51A9-CD49-447C-BA3B-6608869D3829}" type="slidenum">
              <a:rPr lang="en-US" smtClean="0"/>
              <a:pPr/>
              <a:t>10</a:t>
            </a:fld>
            <a:endParaRPr lang="en-US"/>
          </a:p>
        </p:txBody>
      </p:sp>
    </p:spTree>
    <p:extLst>
      <p:ext uri="{BB962C8B-B14F-4D97-AF65-F5344CB8AC3E}">
        <p14:creationId xmlns:p14="http://schemas.microsoft.com/office/powerpoint/2010/main" xmlns="" val="1451260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88300">
              <a:srgbClr val="E1F0F8"/>
            </a:gs>
            <a:gs pos="0">
              <a:srgbClr val="0081C4"/>
            </a:gs>
            <a:gs pos="100000">
              <a:schemeClr val="tx1"/>
            </a:gs>
          </a:gsLst>
          <a:lin ang="189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2667000"/>
            <a:ext cx="9144000" cy="2739571"/>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F0E6F6-5701-4A95-A410-D1C4669AB8AE}" type="datetimeFigureOut">
              <a:rPr lang="en-US" smtClean="0"/>
              <a:pPr/>
              <a:t>8/4/2016</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811DB9B8-082D-49D0-8568-0E41828C2254}"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629400" y="593895"/>
            <a:ext cx="2133784" cy="1633870"/>
          </a:xfrm>
          <a:prstGeom prst="rect">
            <a:avLst/>
          </a:prstGeom>
          <a:effectLst>
            <a:outerShdw blurRad="50800" dist="38100" algn="l" rotWithShape="0">
              <a:prstClr val="black">
                <a:alpha val="40000"/>
              </a:prstClr>
            </a:outerShdw>
          </a:effectLst>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a:defRPr/>
            </a:lvl1pPr>
          </a:lstStyle>
          <a:p>
            <a:fld id="{3DF0E6F6-5701-4A95-A410-D1C4669AB8AE}" type="datetimeFigureOut">
              <a:rPr lang="en-US" smtClean="0"/>
              <a:pPr/>
              <a:t>8/4/2016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B9B8-082D-49D0-8568-0E41828C225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5163879"/>
            <a:ext cx="2030648" cy="1554479"/>
          </a:xfrm>
          <a:prstGeom prst="rect">
            <a:avLst/>
          </a:prstGeom>
          <a:effectLst/>
        </p:spPr>
      </p:pic>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a:defRPr/>
            </a:lvl1pPr>
          </a:lstStyle>
          <a:p>
            <a:fld id="{3DF0E6F6-5701-4A95-A410-D1C4669AB8AE}" type="datetimeFigureOut">
              <a:rPr lang="en-US" smtClean="0"/>
              <a:pPr/>
              <a:t>8/4/2016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811DB9B8-082D-49D0-8568-0E41828C2254}" type="slidenum">
              <a:rPr lang="en-US" smtClean="0"/>
              <a:pPr/>
              <a:t>‹#›</a:t>
            </a:fld>
            <a:endParaRPr lang="en-US"/>
          </a:p>
        </p:txBody>
      </p:sp>
      <p:sp>
        <p:nvSpPr>
          <p:cNvPr id="9" name="Rectangle 8"/>
          <p:cNvSpPr/>
          <p:nvPr/>
        </p:nvSpPr>
        <p:spPr>
          <a:xfrm rot="5400000">
            <a:off x="3681476" y="3354324"/>
            <a:ext cx="6858000" cy="149352"/>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88300">
              <a:srgbClr val="E1F0F8"/>
            </a:gs>
            <a:gs pos="0">
              <a:srgbClr val="0081C4"/>
            </a:gs>
            <a:gs pos="100000">
              <a:schemeClr val="tx1"/>
            </a:gs>
          </a:gsLst>
          <a:lin ang="189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2667000"/>
            <a:ext cx="9144000" cy="2739571"/>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1" y="5479143"/>
            <a:ext cx="9144000" cy="235857"/>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F0E6F6-5701-4A95-A410-D1C4669AB8AE}" type="datetimeFigureOut">
              <a:rPr lang="en-US" smtClean="0">
                <a:solidFill>
                  <a:srgbClr val="FFE098"/>
                </a:solidFill>
              </a:rPr>
              <a:pPr/>
              <a:t>8/4/2016</a:t>
            </a:fld>
            <a:endParaRPr lang="en-US">
              <a:solidFill>
                <a:srgbClr val="FFE098"/>
              </a:solidFill>
            </a:endParaRP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solidFill>
                <a:srgbClr val="FFE098"/>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811DB9B8-082D-49D0-8568-0E41828C2254}" type="slidenum">
              <a:rPr lang="en-US" smtClean="0">
                <a:solidFill>
                  <a:srgbClr val="FFE098"/>
                </a:solidFill>
              </a:rPr>
              <a:pPr/>
              <a:t>‹#›</a:t>
            </a:fld>
            <a:endParaRPr lang="en-US" dirty="0">
              <a:solidFill>
                <a:srgbClr val="FFE098"/>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629400" y="593895"/>
            <a:ext cx="2133784" cy="163387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xmlns="" val="19891719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F0E6F6-5701-4A95-A410-D1C4669AB8AE}" type="datetimeFigureOut">
              <a:rPr lang="en-US" smtClean="0">
                <a:solidFill>
                  <a:srgbClr val="0081C4"/>
                </a:solidFill>
              </a:rPr>
              <a:pPr/>
              <a:t>8/4/2016</a:t>
            </a:fld>
            <a:endParaRPr lang="en-US" dirty="0">
              <a:solidFill>
                <a:srgbClr val="0081C4"/>
              </a:solidFill>
            </a:endParaRPr>
          </a:p>
        </p:txBody>
      </p:sp>
      <p:sp>
        <p:nvSpPr>
          <p:cNvPr id="5" name="Footer Placeholder 4"/>
          <p:cNvSpPr>
            <a:spLocks noGrp="1"/>
          </p:cNvSpPr>
          <p:nvPr>
            <p:ph type="ftr" sz="quarter" idx="11"/>
          </p:nvPr>
        </p:nvSpPr>
        <p:spPr/>
        <p:txBody>
          <a:bodyPr/>
          <a:lstStyle/>
          <a:p>
            <a:endParaRPr lang="en-US">
              <a:solidFill>
                <a:srgbClr val="0081C4"/>
              </a:solidFill>
            </a:endParaRPr>
          </a:p>
        </p:txBody>
      </p:sp>
      <p:sp>
        <p:nvSpPr>
          <p:cNvPr id="6" name="Slide Number Placeholder 5"/>
          <p:cNvSpPr>
            <a:spLocks noGrp="1"/>
          </p:cNvSpPr>
          <p:nvPr>
            <p:ph type="sldNum" sz="quarter" idx="12"/>
          </p:nvPr>
        </p:nvSpPr>
        <p:spPr/>
        <p:txBody>
          <a:bodyPr/>
          <a:lstStyle/>
          <a:p>
            <a:fld id="{811DB9B8-082D-49D0-8568-0E41828C2254}" type="slidenum">
              <a:rPr lang="en-US" smtClean="0">
                <a:solidFill>
                  <a:srgbClr val="0081C4"/>
                </a:solidFill>
              </a:rPr>
              <a:pPr/>
              <a:t>‹#›</a:t>
            </a:fld>
            <a:endParaRPr lang="en-US">
              <a:solidFill>
                <a:srgbClr val="0081C4"/>
              </a:solidFill>
            </a:endParaRPr>
          </a:p>
        </p:txBody>
      </p:sp>
    </p:spTree>
    <p:extLst>
      <p:ext uri="{BB962C8B-B14F-4D97-AF65-F5344CB8AC3E}">
        <p14:creationId xmlns:p14="http://schemas.microsoft.com/office/powerpoint/2010/main" xmlns="" val="3873664866"/>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chemeClr val="accent2"/>
            </a:gs>
            <a:gs pos="58500">
              <a:schemeClr val="bg1"/>
            </a:gs>
            <a:gs pos="100000">
              <a:schemeClr val="tx2"/>
            </a:gs>
          </a:gsLst>
          <a:lin ang="3600000" scaled="0"/>
        </a:gradFill>
        <a:effectLst/>
      </p:bgPr>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1" y="2667000"/>
            <a:ext cx="9144000" cy="2739571"/>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1" y="5479143"/>
            <a:ext cx="9144000" cy="235857"/>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F0E6F6-5701-4A95-A410-D1C4669AB8AE}" type="datetimeFigureOut">
              <a:rPr lang="en-US" smtClean="0">
                <a:solidFill>
                  <a:srgbClr val="0081C4"/>
                </a:solidFill>
              </a:rPr>
              <a:pPr/>
              <a:t>8/4/2016</a:t>
            </a:fld>
            <a:endParaRPr lang="en-US">
              <a:solidFill>
                <a:srgbClr val="0081C4"/>
              </a:solidFill>
            </a:endParaRPr>
          </a:p>
        </p:txBody>
      </p:sp>
      <p:sp>
        <p:nvSpPr>
          <p:cNvPr id="5" name="Footer Placeholder 4"/>
          <p:cNvSpPr>
            <a:spLocks noGrp="1"/>
          </p:cNvSpPr>
          <p:nvPr>
            <p:ph type="ftr" sz="quarter" idx="11"/>
          </p:nvPr>
        </p:nvSpPr>
        <p:spPr>
          <a:xfrm>
            <a:off x="5791200" y="6356350"/>
            <a:ext cx="2895600" cy="365125"/>
          </a:xfrm>
        </p:spPr>
        <p:txBody>
          <a:bodyPr/>
          <a:lstStyle/>
          <a:p>
            <a:endParaRPr lang="en-US">
              <a:solidFill>
                <a:srgbClr val="0081C4"/>
              </a:solidFill>
            </a:endParaRP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811DB9B8-082D-49D0-8568-0E41828C2254}"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629400" y="593895"/>
            <a:ext cx="2133784" cy="163387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xmlns="" val="1633178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r">
              <a:defRPr/>
            </a:lvl1pPr>
          </a:lstStyle>
          <a:p>
            <a:fld id="{3DF0E6F6-5701-4A95-A410-D1C4669AB8AE}" type="datetimeFigureOut">
              <a:rPr lang="en-US" smtClean="0">
                <a:solidFill>
                  <a:srgbClr val="0081C4"/>
                </a:solidFill>
              </a:rPr>
              <a:pPr/>
              <a:t>8/4/2016</a:t>
            </a:fld>
            <a:endParaRPr lang="en-US" dirty="0">
              <a:solidFill>
                <a:srgbClr val="0081C4"/>
              </a:solidFill>
            </a:endParaRPr>
          </a:p>
        </p:txBody>
      </p:sp>
      <p:sp>
        <p:nvSpPr>
          <p:cNvPr id="6" name="Footer Placeholder 5"/>
          <p:cNvSpPr>
            <a:spLocks noGrp="1"/>
          </p:cNvSpPr>
          <p:nvPr>
            <p:ph type="ftr" sz="quarter" idx="11"/>
          </p:nvPr>
        </p:nvSpPr>
        <p:spPr/>
        <p:txBody>
          <a:bodyPr/>
          <a:lstStyle/>
          <a:p>
            <a:endParaRPr lang="en-US">
              <a:solidFill>
                <a:srgbClr val="0081C4"/>
              </a:solidFill>
            </a:endParaRPr>
          </a:p>
        </p:txBody>
      </p:sp>
      <p:sp>
        <p:nvSpPr>
          <p:cNvPr id="7" name="Slide Number Placeholder 6"/>
          <p:cNvSpPr>
            <a:spLocks noGrp="1"/>
          </p:cNvSpPr>
          <p:nvPr>
            <p:ph type="sldNum" sz="quarter" idx="12"/>
          </p:nvPr>
        </p:nvSpPr>
        <p:spPr/>
        <p:txBody>
          <a:bodyPr/>
          <a:lstStyle/>
          <a:p>
            <a:fld id="{811DB9B8-082D-49D0-8568-0E41828C2254}" type="slidenum">
              <a:rPr lang="en-US" smtClean="0">
                <a:solidFill>
                  <a:srgbClr val="0081C4"/>
                </a:solidFill>
              </a:rPr>
              <a:pPr/>
              <a:t>‹#›</a:t>
            </a:fld>
            <a:endParaRPr lang="en-US">
              <a:solidFill>
                <a:srgbClr val="0081C4"/>
              </a:solidFill>
            </a:endParaRPr>
          </a:p>
        </p:txBody>
      </p:sp>
    </p:spTree>
    <p:extLst>
      <p:ext uri="{BB962C8B-B14F-4D97-AF65-F5344CB8AC3E}">
        <p14:creationId xmlns:p14="http://schemas.microsoft.com/office/powerpoint/2010/main" xmlns="" val="1044929672"/>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r">
              <a:defRPr/>
            </a:lvl1pPr>
          </a:lstStyle>
          <a:p>
            <a:fld id="{3DF0E6F6-5701-4A95-A410-D1C4669AB8AE}" type="datetimeFigureOut">
              <a:rPr lang="en-US" smtClean="0">
                <a:solidFill>
                  <a:srgbClr val="0081C4"/>
                </a:solidFill>
              </a:rPr>
              <a:pPr/>
              <a:t>8/4/2016</a:t>
            </a:fld>
            <a:endParaRPr lang="en-US" dirty="0">
              <a:solidFill>
                <a:srgbClr val="0081C4"/>
              </a:solidFill>
            </a:endParaRPr>
          </a:p>
        </p:txBody>
      </p:sp>
      <p:sp>
        <p:nvSpPr>
          <p:cNvPr id="8" name="Footer Placeholder 7"/>
          <p:cNvSpPr>
            <a:spLocks noGrp="1"/>
          </p:cNvSpPr>
          <p:nvPr>
            <p:ph type="ftr" sz="quarter" idx="11"/>
          </p:nvPr>
        </p:nvSpPr>
        <p:spPr/>
        <p:txBody>
          <a:bodyPr/>
          <a:lstStyle/>
          <a:p>
            <a:endParaRPr lang="en-US">
              <a:solidFill>
                <a:srgbClr val="0081C4"/>
              </a:solidFill>
            </a:endParaRPr>
          </a:p>
        </p:txBody>
      </p:sp>
      <p:sp>
        <p:nvSpPr>
          <p:cNvPr id="9" name="Slide Number Placeholder 8"/>
          <p:cNvSpPr>
            <a:spLocks noGrp="1"/>
          </p:cNvSpPr>
          <p:nvPr>
            <p:ph type="sldNum" sz="quarter" idx="12"/>
          </p:nvPr>
        </p:nvSpPr>
        <p:spPr/>
        <p:txBody>
          <a:bodyPr/>
          <a:lstStyle/>
          <a:p>
            <a:fld id="{811DB9B8-082D-49D0-8568-0E41828C2254}" type="slidenum">
              <a:rPr lang="en-US" smtClean="0">
                <a:solidFill>
                  <a:srgbClr val="0081C4"/>
                </a:solidFill>
              </a:rPr>
              <a:pPr/>
              <a:t>‹#›</a:t>
            </a:fld>
            <a:endParaRPr lang="en-US">
              <a:solidFill>
                <a:srgbClr val="0081C4"/>
              </a:solidFill>
            </a:endParaRPr>
          </a:p>
        </p:txBody>
      </p:sp>
    </p:spTree>
    <p:extLst>
      <p:ext uri="{BB962C8B-B14F-4D97-AF65-F5344CB8AC3E}">
        <p14:creationId xmlns:p14="http://schemas.microsoft.com/office/powerpoint/2010/main" xmlns="" val="4185024846"/>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r">
              <a:defRPr/>
            </a:lvl1pPr>
          </a:lstStyle>
          <a:p>
            <a:fld id="{3DF0E6F6-5701-4A95-A410-D1C4669AB8AE}" type="datetimeFigureOut">
              <a:rPr lang="en-US" smtClean="0">
                <a:solidFill>
                  <a:srgbClr val="0081C4"/>
                </a:solidFill>
              </a:rPr>
              <a:pPr/>
              <a:t>8/4/2016</a:t>
            </a:fld>
            <a:endParaRPr lang="en-US" dirty="0">
              <a:solidFill>
                <a:srgbClr val="0081C4"/>
              </a:solidFill>
            </a:endParaRPr>
          </a:p>
        </p:txBody>
      </p:sp>
      <p:sp>
        <p:nvSpPr>
          <p:cNvPr id="4" name="Footer Placeholder 3"/>
          <p:cNvSpPr>
            <a:spLocks noGrp="1"/>
          </p:cNvSpPr>
          <p:nvPr>
            <p:ph type="ftr" sz="quarter" idx="11"/>
          </p:nvPr>
        </p:nvSpPr>
        <p:spPr/>
        <p:txBody>
          <a:bodyPr/>
          <a:lstStyle/>
          <a:p>
            <a:endParaRPr lang="en-US">
              <a:solidFill>
                <a:srgbClr val="0081C4"/>
              </a:solidFill>
            </a:endParaRPr>
          </a:p>
        </p:txBody>
      </p:sp>
      <p:sp>
        <p:nvSpPr>
          <p:cNvPr id="5" name="Slide Number Placeholder 4"/>
          <p:cNvSpPr>
            <a:spLocks noGrp="1"/>
          </p:cNvSpPr>
          <p:nvPr>
            <p:ph type="sldNum" sz="quarter" idx="12"/>
          </p:nvPr>
        </p:nvSpPr>
        <p:spPr/>
        <p:txBody>
          <a:bodyPr/>
          <a:lstStyle/>
          <a:p>
            <a:fld id="{811DB9B8-082D-49D0-8568-0E41828C2254}" type="slidenum">
              <a:rPr lang="en-US" smtClean="0">
                <a:solidFill>
                  <a:srgbClr val="0081C4"/>
                </a:solidFill>
              </a:rPr>
              <a:pPr/>
              <a:t>‹#›</a:t>
            </a:fld>
            <a:endParaRPr lang="en-US">
              <a:solidFill>
                <a:srgbClr val="0081C4"/>
              </a:solidFill>
            </a:endParaRPr>
          </a:p>
        </p:txBody>
      </p:sp>
    </p:spTree>
    <p:extLst>
      <p:ext uri="{BB962C8B-B14F-4D97-AF65-F5344CB8AC3E}">
        <p14:creationId xmlns:p14="http://schemas.microsoft.com/office/powerpoint/2010/main" xmlns="" val="311768540"/>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400800" y="4483179"/>
            <a:ext cx="2590800" cy="1983813"/>
          </a:xfrm>
          <a:prstGeom prst="rect">
            <a:avLst/>
          </a:prstGeom>
          <a:effectLst/>
        </p:spPr>
      </p:pic>
      <p:sp>
        <p:nvSpPr>
          <p:cNvPr id="2" name="Date Placeholder 1"/>
          <p:cNvSpPr>
            <a:spLocks noGrp="1"/>
          </p:cNvSpPr>
          <p:nvPr>
            <p:ph type="dt" sz="half" idx="10"/>
          </p:nvPr>
        </p:nvSpPr>
        <p:spPr/>
        <p:txBody>
          <a:bodyPr/>
          <a:lstStyle>
            <a:lvl1pPr algn="r">
              <a:defRPr/>
            </a:lvl1pPr>
          </a:lstStyle>
          <a:p>
            <a:fld id="{3DF0E6F6-5701-4A95-A410-D1C4669AB8AE}" type="datetimeFigureOut">
              <a:rPr lang="en-US" smtClean="0">
                <a:solidFill>
                  <a:srgbClr val="0081C4"/>
                </a:solidFill>
              </a:rPr>
              <a:pPr/>
              <a:t>8/4/2016</a:t>
            </a:fld>
            <a:endParaRPr lang="en-US" dirty="0">
              <a:solidFill>
                <a:srgbClr val="0081C4"/>
              </a:solidFill>
            </a:endParaRPr>
          </a:p>
        </p:txBody>
      </p:sp>
      <p:sp>
        <p:nvSpPr>
          <p:cNvPr id="3" name="Footer Placeholder 2"/>
          <p:cNvSpPr>
            <a:spLocks noGrp="1"/>
          </p:cNvSpPr>
          <p:nvPr>
            <p:ph type="ftr" sz="quarter" idx="11"/>
          </p:nvPr>
        </p:nvSpPr>
        <p:spPr/>
        <p:txBody>
          <a:bodyPr/>
          <a:lstStyle/>
          <a:p>
            <a:endParaRPr lang="en-US">
              <a:solidFill>
                <a:srgbClr val="0081C4"/>
              </a:solidFill>
            </a:endParaRPr>
          </a:p>
        </p:txBody>
      </p:sp>
      <p:sp>
        <p:nvSpPr>
          <p:cNvPr id="4" name="Slide Number Placeholder 3"/>
          <p:cNvSpPr>
            <a:spLocks noGrp="1"/>
          </p:cNvSpPr>
          <p:nvPr>
            <p:ph type="sldNum" sz="quarter" idx="12"/>
          </p:nvPr>
        </p:nvSpPr>
        <p:spPr/>
        <p:txBody>
          <a:bodyPr/>
          <a:lstStyle/>
          <a:p>
            <a:fld id="{811DB9B8-082D-49D0-8568-0E41828C2254}" type="slidenum">
              <a:rPr lang="en-US" smtClean="0">
                <a:solidFill>
                  <a:srgbClr val="0081C4"/>
                </a:solidFill>
              </a:rPr>
              <a:pPr/>
              <a:t>‹#›</a:t>
            </a:fld>
            <a:endParaRPr lang="en-US">
              <a:solidFill>
                <a:srgbClr val="0081C4"/>
              </a:solidFill>
            </a:endParaRPr>
          </a:p>
        </p:txBody>
      </p:sp>
    </p:spTree>
    <p:extLst>
      <p:ext uri="{BB962C8B-B14F-4D97-AF65-F5344CB8AC3E}">
        <p14:creationId xmlns:p14="http://schemas.microsoft.com/office/powerpoint/2010/main" xmlns="" val="270491924"/>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lgn="r">
              <a:defRPr/>
            </a:lvl1pPr>
          </a:lstStyle>
          <a:p>
            <a:fld id="{3DF0E6F6-5701-4A95-A410-D1C4669AB8AE}" type="datetimeFigureOut">
              <a:rPr lang="en-US" smtClean="0">
                <a:solidFill>
                  <a:srgbClr val="0081C4"/>
                </a:solidFill>
              </a:rPr>
              <a:pPr/>
              <a:t>8/4/2016</a:t>
            </a:fld>
            <a:endParaRPr lang="en-US" dirty="0">
              <a:solidFill>
                <a:srgbClr val="0081C4"/>
              </a:solidFill>
            </a:endParaRPr>
          </a:p>
        </p:txBody>
      </p:sp>
      <p:sp>
        <p:nvSpPr>
          <p:cNvPr id="6" name="Footer Placeholder 5"/>
          <p:cNvSpPr>
            <a:spLocks noGrp="1"/>
          </p:cNvSpPr>
          <p:nvPr>
            <p:ph type="ftr" sz="quarter" idx="11"/>
          </p:nvPr>
        </p:nvSpPr>
        <p:spPr/>
        <p:txBody>
          <a:bodyPr/>
          <a:lstStyle/>
          <a:p>
            <a:endParaRPr lang="en-US">
              <a:solidFill>
                <a:srgbClr val="0081C4"/>
              </a:solidFill>
            </a:endParaRPr>
          </a:p>
        </p:txBody>
      </p:sp>
      <p:sp>
        <p:nvSpPr>
          <p:cNvPr id="7" name="Slide Number Placeholder 6"/>
          <p:cNvSpPr>
            <a:spLocks noGrp="1"/>
          </p:cNvSpPr>
          <p:nvPr>
            <p:ph type="sldNum" sz="quarter" idx="12"/>
          </p:nvPr>
        </p:nvSpPr>
        <p:spPr/>
        <p:txBody>
          <a:bodyPr/>
          <a:lstStyle/>
          <a:p>
            <a:fld id="{811DB9B8-082D-49D0-8568-0E41828C2254}" type="slidenum">
              <a:rPr lang="en-US" smtClean="0">
                <a:solidFill>
                  <a:srgbClr val="0081C4"/>
                </a:solidFill>
              </a:rPr>
              <a:pPr/>
              <a:t>‹#›</a:t>
            </a:fld>
            <a:endParaRPr lang="en-US">
              <a:solidFill>
                <a:srgbClr val="0081C4"/>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xmlns="" val="2042683911"/>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gn="r"/>
            <a:fld id="{3DF0E6F6-5701-4A95-A410-D1C4669AB8AE}" type="datetimeFigureOut">
              <a:rPr lang="en-US" smtClean="0"/>
              <a:pPr algn="r"/>
              <a:t>8/4/2016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1DB9B8-082D-49D0-8568-0E41828C225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F0E6F6-5701-4A95-A410-D1C4669AB8AE}" type="datetimeFigureOut">
              <a:rPr lang="en-US" smtClean="0">
                <a:solidFill>
                  <a:srgbClr val="0081C4"/>
                </a:solidFill>
              </a:rPr>
              <a:pPr/>
              <a:t>8/4/2016</a:t>
            </a:fld>
            <a:endParaRPr lang="en-US">
              <a:solidFill>
                <a:srgbClr val="0081C4"/>
              </a:solidFill>
            </a:endParaRPr>
          </a:p>
        </p:txBody>
      </p:sp>
      <p:sp>
        <p:nvSpPr>
          <p:cNvPr id="6" name="Footer Placeholder 5"/>
          <p:cNvSpPr>
            <a:spLocks noGrp="1"/>
          </p:cNvSpPr>
          <p:nvPr>
            <p:ph type="ftr" sz="quarter" idx="11"/>
          </p:nvPr>
        </p:nvSpPr>
        <p:spPr/>
        <p:txBody>
          <a:bodyPr/>
          <a:lstStyle/>
          <a:p>
            <a:endParaRPr lang="en-US">
              <a:solidFill>
                <a:srgbClr val="0081C4"/>
              </a:solidFill>
            </a:endParaRPr>
          </a:p>
        </p:txBody>
      </p:sp>
      <p:sp>
        <p:nvSpPr>
          <p:cNvPr id="7" name="Slide Number Placeholder 6"/>
          <p:cNvSpPr>
            <a:spLocks noGrp="1"/>
          </p:cNvSpPr>
          <p:nvPr>
            <p:ph type="sldNum" sz="quarter" idx="12"/>
          </p:nvPr>
        </p:nvSpPr>
        <p:spPr/>
        <p:txBody>
          <a:bodyPr/>
          <a:lstStyle/>
          <a:p>
            <a:fld id="{811DB9B8-082D-49D0-8568-0E41828C2254}" type="slidenum">
              <a:rPr lang="en-US" smtClean="0">
                <a:solidFill>
                  <a:srgbClr val="0081C4"/>
                </a:solidFill>
              </a:rPr>
              <a:pPr/>
              <a:t>‹#›</a:t>
            </a:fld>
            <a:endParaRPr lang="en-US">
              <a:solidFill>
                <a:srgbClr val="0081C4"/>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436880" y="1717040"/>
            <a:ext cx="8249920" cy="4531360"/>
          </a:xfrm>
          <a:solidFill>
            <a:schemeClr val="bg2">
              <a:lumMod val="60000"/>
              <a:lumOff val="40000"/>
              <a:alpha val="31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xmlns="" val="3544662379"/>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a:defRPr/>
            </a:lvl1pPr>
          </a:lstStyle>
          <a:p>
            <a:fld id="{3DF0E6F6-5701-4A95-A410-D1C4669AB8AE}" type="datetimeFigureOut">
              <a:rPr lang="en-US" smtClean="0">
                <a:solidFill>
                  <a:srgbClr val="0081C4"/>
                </a:solidFill>
              </a:rPr>
              <a:pPr/>
              <a:t>8/4/2016</a:t>
            </a:fld>
            <a:endParaRPr lang="en-US" dirty="0">
              <a:solidFill>
                <a:srgbClr val="0081C4"/>
              </a:solidFill>
            </a:endParaRPr>
          </a:p>
        </p:txBody>
      </p:sp>
      <p:sp>
        <p:nvSpPr>
          <p:cNvPr id="5" name="Footer Placeholder 4"/>
          <p:cNvSpPr>
            <a:spLocks noGrp="1"/>
          </p:cNvSpPr>
          <p:nvPr>
            <p:ph type="ftr" sz="quarter" idx="11"/>
          </p:nvPr>
        </p:nvSpPr>
        <p:spPr/>
        <p:txBody>
          <a:bodyPr/>
          <a:lstStyle/>
          <a:p>
            <a:endParaRPr lang="en-US">
              <a:solidFill>
                <a:srgbClr val="0081C4"/>
              </a:solidFill>
            </a:endParaRPr>
          </a:p>
        </p:txBody>
      </p:sp>
      <p:sp>
        <p:nvSpPr>
          <p:cNvPr id="6" name="Slide Number Placeholder 5"/>
          <p:cNvSpPr>
            <a:spLocks noGrp="1"/>
          </p:cNvSpPr>
          <p:nvPr>
            <p:ph type="sldNum" sz="quarter" idx="12"/>
          </p:nvPr>
        </p:nvSpPr>
        <p:spPr/>
        <p:txBody>
          <a:bodyPr/>
          <a:lstStyle/>
          <a:p>
            <a:fld id="{811DB9B8-082D-49D0-8568-0E41828C2254}" type="slidenum">
              <a:rPr lang="en-US" smtClean="0">
                <a:solidFill>
                  <a:srgbClr val="0081C4"/>
                </a:solidFill>
              </a:rPr>
              <a:pPr/>
              <a:t>‹#›</a:t>
            </a:fld>
            <a:endParaRPr lang="en-US">
              <a:solidFill>
                <a:srgbClr val="0081C4"/>
              </a:solidFill>
            </a:endParaRPr>
          </a:p>
        </p:txBody>
      </p:sp>
    </p:spTree>
    <p:extLst>
      <p:ext uri="{BB962C8B-B14F-4D97-AF65-F5344CB8AC3E}">
        <p14:creationId xmlns:p14="http://schemas.microsoft.com/office/powerpoint/2010/main" xmlns="" val="4101721106"/>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52400" y="5163879"/>
            <a:ext cx="2030648" cy="1554479"/>
          </a:xfrm>
          <a:prstGeom prst="rect">
            <a:avLst/>
          </a:prstGeom>
          <a:effectLst/>
        </p:spPr>
      </p:pic>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rot="5400000">
            <a:off x="4668203" y="2570797"/>
            <a:ext cx="6858000" cy="1716405"/>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a:defRPr/>
            </a:lvl1pPr>
          </a:lstStyle>
          <a:p>
            <a:fld id="{3DF0E6F6-5701-4A95-A410-D1C4669AB8AE}" type="datetimeFigureOut">
              <a:rPr lang="en-US" smtClean="0">
                <a:solidFill>
                  <a:srgbClr val="0081C4"/>
                </a:solidFill>
              </a:rPr>
              <a:pPr/>
              <a:t>8/4/2016</a:t>
            </a:fld>
            <a:endParaRPr lang="en-US" dirty="0">
              <a:solidFill>
                <a:srgbClr val="0081C4"/>
              </a:solidFill>
            </a:endParaRPr>
          </a:p>
        </p:txBody>
      </p:sp>
      <p:sp>
        <p:nvSpPr>
          <p:cNvPr id="5" name="Footer Placeholder 4"/>
          <p:cNvSpPr>
            <a:spLocks noGrp="1"/>
          </p:cNvSpPr>
          <p:nvPr>
            <p:ph type="ftr" sz="quarter" idx="11"/>
          </p:nvPr>
        </p:nvSpPr>
        <p:spPr/>
        <p:txBody>
          <a:bodyPr/>
          <a:lstStyle/>
          <a:p>
            <a:endParaRPr lang="en-US">
              <a:solidFill>
                <a:srgbClr val="0081C4"/>
              </a:solidFill>
            </a:endParaRPr>
          </a:p>
        </p:txBody>
      </p:sp>
      <p:sp>
        <p:nvSpPr>
          <p:cNvPr id="6" name="Slide Number Placeholder 5"/>
          <p:cNvSpPr>
            <a:spLocks noGrp="1"/>
          </p:cNvSpPr>
          <p:nvPr>
            <p:ph type="sldNum" sz="quarter" idx="12"/>
          </p:nvPr>
        </p:nvSpPr>
        <p:spPr>
          <a:xfrm>
            <a:off x="6096000" y="6356350"/>
            <a:ext cx="762000" cy="365125"/>
          </a:xfrm>
        </p:spPr>
        <p:txBody>
          <a:bodyPr/>
          <a:lstStyle/>
          <a:p>
            <a:fld id="{811DB9B8-082D-49D0-8568-0E41828C2254}" type="slidenum">
              <a:rPr lang="en-US" smtClean="0">
                <a:solidFill>
                  <a:srgbClr val="0081C4"/>
                </a:solidFill>
              </a:rPr>
              <a:pPr/>
              <a:t>‹#›</a:t>
            </a:fld>
            <a:endParaRPr lang="en-US">
              <a:solidFill>
                <a:srgbClr val="0081C4"/>
              </a:solidFill>
            </a:endParaRPr>
          </a:p>
        </p:txBody>
      </p:sp>
      <p:sp>
        <p:nvSpPr>
          <p:cNvPr id="9" name="Rectangle 8"/>
          <p:cNvSpPr/>
          <p:nvPr/>
        </p:nvSpPr>
        <p:spPr>
          <a:xfrm rot="5400000">
            <a:off x="3681476" y="3354324"/>
            <a:ext cx="6858000" cy="149352"/>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xmlns="" val="42469478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chemeClr val="accent2"/>
            </a:gs>
            <a:gs pos="58500">
              <a:schemeClr val="bg1"/>
            </a:gs>
            <a:gs pos="100000">
              <a:schemeClr val="tx2"/>
            </a:gs>
          </a:gsLst>
          <a:lin ang="3600000" scaled="0"/>
        </a:gradFill>
        <a:effectLst/>
      </p:bgPr>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F0E6F6-5701-4A95-A410-D1C4669AB8AE}" type="datetimeFigureOut">
              <a:rPr lang="en-US" smtClean="0"/>
              <a:pPr/>
              <a:t>8/4/2016</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811DB9B8-082D-49D0-8568-0E41828C2254}"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629400" y="593895"/>
            <a:ext cx="2133784" cy="1633870"/>
          </a:xfrm>
          <a:prstGeom prst="rect">
            <a:avLst/>
          </a:prstGeom>
          <a:effectLst>
            <a:outerShdw blurRad="50800" dist="38100" algn="l" rotWithShape="0">
              <a:prstClr val="black">
                <a:alpha val="40000"/>
              </a:prstClr>
            </a:outerShdw>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r">
              <a:defRPr/>
            </a:lvl1pPr>
          </a:lstStyle>
          <a:p>
            <a:fld id="{3DF0E6F6-5701-4A95-A410-D1C4669AB8AE}" type="datetimeFigureOut">
              <a:rPr lang="en-US" smtClean="0"/>
              <a:pPr/>
              <a:t>8/4/2016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DB9B8-082D-49D0-8568-0E41828C225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r">
              <a:defRPr/>
            </a:lvl1pPr>
          </a:lstStyle>
          <a:p>
            <a:fld id="{3DF0E6F6-5701-4A95-A410-D1C4669AB8AE}" type="datetimeFigureOut">
              <a:rPr lang="en-US" smtClean="0"/>
              <a:pPr/>
              <a:t>8/4/2016</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1DB9B8-082D-49D0-8568-0E41828C225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r">
              <a:defRPr/>
            </a:lvl1pPr>
          </a:lstStyle>
          <a:p>
            <a:fld id="{3DF0E6F6-5701-4A95-A410-D1C4669AB8AE}" type="datetimeFigureOut">
              <a:rPr lang="en-US" smtClean="0"/>
              <a:pPr/>
              <a:t>8/4/2016</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1DB9B8-082D-49D0-8568-0E41828C225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400800" y="4483179"/>
            <a:ext cx="2590800" cy="1983813"/>
          </a:xfrm>
          <a:prstGeom prst="rect">
            <a:avLst/>
          </a:prstGeom>
          <a:effectLst/>
        </p:spPr>
      </p:pic>
      <p:sp>
        <p:nvSpPr>
          <p:cNvPr id="2" name="Date Placeholder 1"/>
          <p:cNvSpPr>
            <a:spLocks noGrp="1"/>
          </p:cNvSpPr>
          <p:nvPr>
            <p:ph type="dt" sz="half" idx="10"/>
          </p:nvPr>
        </p:nvSpPr>
        <p:spPr/>
        <p:txBody>
          <a:bodyPr/>
          <a:lstStyle>
            <a:lvl1pPr algn="r">
              <a:defRPr/>
            </a:lvl1pPr>
          </a:lstStyle>
          <a:p>
            <a:fld id="{3DF0E6F6-5701-4A95-A410-D1C4669AB8AE}" type="datetimeFigureOut">
              <a:rPr lang="en-US" smtClean="0"/>
              <a:pPr/>
              <a:t>8/4/2016</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1DB9B8-082D-49D0-8568-0E41828C2254}"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lgn="r">
              <a:defRPr/>
            </a:lvl1pPr>
          </a:lstStyle>
          <a:p>
            <a:fld id="{3DF0E6F6-5701-4A95-A410-D1C4669AB8AE}" type="datetimeFigureOut">
              <a:rPr lang="en-US" smtClean="0"/>
              <a:pPr/>
              <a:t>8/4/2016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DB9B8-082D-49D0-8568-0E41828C2254}"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F0E6F6-5701-4A95-A410-D1C4669AB8AE}" type="datetimeFigureOut">
              <a:rPr lang="en-US" smtClean="0"/>
              <a:pPr/>
              <a:t>8/4/2016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1DB9B8-082D-49D0-8568-0E41828C2254}"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36880" y="1717040"/>
            <a:ext cx="8249920" cy="4531360"/>
          </a:xfrm>
          <a:solidFill>
            <a:schemeClr val="bg2">
              <a:lumMod val="60000"/>
              <a:lumOff val="40000"/>
              <a:alpha val="31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6858272" y="5181600"/>
            <a:ext cx="2030103" cy="1554480"/>
          </a:xfrm>
          <a:prstGeom prst="rect">
            <a:avLst/>
          </a:prstGeom>
          <a:effectLst/>
        </p:spPr>
      </p:pic>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a:defRPr sz="600">
                <a:solidFill>
                  <a:schemeClr val="tx2"/>
                </a:solidFill>
              </a:defRPr>
            </a:lvl1pPr>
          </a:lstStyle>
          <a:p>
            <a:fld id="{3DF0E6F6-5701-4A95-A410-D1C4669AB8AE}" type="datetimeFigureOut">
              <a:rPr lang="en-US" smtClean="0"/>
              <a:pPr/>
              <a:t>8/4/2016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811DB9B8-082D-49D0-8568-0E41828C2254}" type="slidenum">
              <a:rPr lang="en-US" smtClean="0"/>
              <a:pPr/>
              <a:t>‹#›</a:t>
            </a:fld>
            <a:endParaRPr lang="en-US"/>
          </a:p>
        </p:txBody>
      </p:sp>
      <p:sp>
        <p:nvSpPr>
          <p:cNvPr id="9" name="Rectangle 8"/>
          <p:cNvSpPr/>
          <p:nvPr/>
        </p:nvSpPr>
        <p:spPr>
          <a:xfrm>
            <a:off x="0" y="1368552"/>
            <a:ext cx="9144000" cy="149352"/>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6"/>
        </a:buClr>
        <a:buSzPct val="9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90000"/>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6858272" y="5181600"/>
            <a:ext cx="2030103" cy="1554480"/>
          </a:xfrm>
          <a:prstGeom prst="rect">
            <a:avLst/>
          </a:prstGeom>
          <a:effectLst/>
        </p:spPr>
      </p:pic>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0" y="167641"/>
            <a:ext cx="9144000" cy="1154314"/>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a:defRPr sz="600">
                <a:solidFill>
                  <a:schemeClr val="tx2"/>
                </a:solidFill>
              </a:defRPr>
            </a:lvl1pPr>
          </a:lstStyle>
          <a:p>
            <a:fld id="{3DF0E6F6-5701-4A95-A410-D1C4669AB8AE}" type="datetimeFigureOut">
              <a:rPr lang="en-US" smtClean="0">
                <a:solidFill>
                  <a:srgbClr val="0081C4"/>
                </a:solidFill>
              </a:rPr>
              <a:pPr/>
              <a:t>8/4/2016</a:t>
            </a:fld>
            <a:endParaRPr lang="en-US" dirty="0">
              <a:solidFill>
                <a:srgbClr val="0081C4"/>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0081C4"/>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811DB9B8-082D-49D0-8568-0E41828C2254}" type="slidenum">
              <a:rPr lang="en-US" smtClean="0">
                <a:solidFill>
                  <a:srgbClr val="0081C4"/>
                </a:solidFill>
              </a:rPr>
              <a:pPr/>
              <a:t>‹#›</a:t>
            </a:fld>
            <a:endParaRPr lang="en-US">
              <a:solidFill>
                <a:srgbClr val="0081C4"/>
              </a:solidFill>
            </a:endParaRPr>
          </a:p>
        </p:txBody>
      </p:sp>
      <p:sp>
        <p:nvSpPr>
          <p:cNvPr id="9" name="Rectangle 8"/>
          <p:cNvSpPr/>
          <p:nvPr/>
        </p:nvSpPr>
        <p:spPr>
          <a:xfrm>
            <a:off x="0" y="1368552"/>
            <a:ext cx="9144000" cy="149352"/>
          </a:xfrm>
          <a:prstGeom prst="rect">
            <a:avLst/>
          </a:prstGeom>
          <a:solidFill>
            <a:schemeClr val="bg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xmlns="" val="40631077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6"/>
        </a:buClr>
        <a:buSzPct val="9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90000"/>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jehler@ksde.org" TargetMode="External"/><Relationship Id="rId2" Type="http://schemas.openxmlformats.org/officeDocument/2006/relationships/hyperlink" Target="mailto:ljurgensen@ksd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95600"/>
            <a:ext cx="9144000" cy="1828799"/>
          </a:xfrm>
        </p:spPr>
        <p:txBody>
          <a:bodyPr/>
          <a:lstStyle/>
          <a:p>
            <a:r>
              <a:rPr lang="en-US" sz="6000" dirty="0" smtClean="0"/>
              <a:t>Emergency Safety Interventions: Requirements</a:t>
            </a:r>
            <a:endParaRPr lang="en-US" sz="6000" dirty="0"/>
          </a:p>
        </p:txBody>
      </p:sp>
      <p:sp>
        <p:nvSpPr>
          <p:cNvPr id="3" name="Subtitle 2"/>
          <p:cNvSpPr>
            <a:spLocks noGrp="1"/>
          </p:cNvSpPr>
          <p:nvPr>
            <p:ph type="subTitle" idx="1"/>
          </p:nvPr>
        </p:nvSpPr>
        <p:spPr>
          <a:xfrm>
            <a:off x="228600" y="5791200"/>
            <a:ext cx="8686800" cy="914400"/>
          </a:xfrm>
        </p:spPr>
        <p:txBody>
          <a:bodyPr>
            <a:noAutofit/>
          </a:bodyPr>
          <a:lstStyle/>
          <a:p>
            <a:endParaRPr lang="en-US" sz="1400" dirty="0" smtClean="0"/>
          </a:p>
          <a:p>
            <a:r>
              <a:rPr lang="en-US" sz="1400" dirty="0" smtClean="0"/>
              <a:t>August 2016</a:t>
            </a:r>
            <a:endParaRPr lang="en-US" sz="1400" dirty="0"/>
          </a:p>
        </p:txBody>
      </p:sp>
    </p:spTree>
    <p:extLst>
      <p:ext uri="{BB962C8B-B14F-4D97-AF65-F5344CB8AC3E}">
        <p14:creationId xmlns:p14="http://schemas.microsoft.com/office/powerpoint/2010/main" xmlns="" val="596001226"/>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Autofit/>
          </a:bodyPr>
          <a:lstStyle/>
          <a:p>
            <a:r>
              <a:rPr lang="en-US" sz="4800" dirty="0" smtClean="0"/>
              <a:t>When May Emergency Safety Interventions Be Used?</a:t>
            </a:r>
            <a:endParaRPr lang="en-US" sz="4800" dirty="0"/>
          </a:p>
        </p:txBody>
      </p:sp>
      <p:sp>
        <p:nvSpPr>
          <p:cNvPr id="3" name="Content Placeholder 2"/>
          <p:cNvSpPr>
            <a:spLocks noGrp="1"/>
          </p:cNvSpPr>
          <p:nvPr>
            <p:ph idx="1"/>
          </p:nvPr>
        </p:nvSpPr>
        <p:spPr>
          <a:xfrm>
            <a:off x="152400" y="1600200"/>
            <a:ext cx="8839200" cy="5181600"/>
          </a:xfrm>
        </p:spPr>
        <p:txBody>
          <a:bodyPr>
            <a:normAutofit/>
          </a:bodyPr>
          <a:lstStyle/>
          <a:p>
            <a:r>
              <a:rPr lang="en-US" sz="3200" dirty="0" smtClean="0"/>
              <a:t>Less </a:t>
            </a:r>
            <a:r>
              <a:rPr lang="en-US" sz="3200" dirty="0"/>
              <a:t>restrictive alternatives, such as positive behavior interventions support, must be deemed inappropriate or ineffective under the circumstances prior </a:t>
            </a:r>
            <a:r>
              <a:rPr lang="en-US" sz="3200" dirty="0" smtClean="0"/>
              <a:t>to an </a:t>
            </a:r>
            <a:r>
              <a:rPr lang="en-US" sz="3200" dirty="0"/>
              <a:t>emergency safety intervention being </a:t>
            </a:r>
            <a:r>
              <a:rPr lang="en-US" sz="3200" dirty="0" smtClean="0"/>
              <a:t>used.</a:t>
            </a:r>
          </a:p>
          <a:p>
            <a:pPr marL="0" indent="0">
              <a:buNone/>
            </a:pPr>
            <a:endParaRPr lang="en-US" sz="3200" dirty="0" smtClean="0"/>
          </a:p>
          <a:p>
            <a:r>
              <a:rPr lang="en-US" sz="3200" dirty="0"/>
              <a:t>Emergency </a:t>
            </a:r>
            <a:r>
              <a:rPr lang="en-US" sz="3200" dirty="0" smtClean="0"/>
              <a:t>safety intervention </a:t>
            </a:r>
            <a:r>
              <a:rPr lang="en-US" sz="3200" dirty="0"/>
              <a:t>must not be used for discipline, punishment, </a:t>
            </a:r>
            <a:r>
              <a:rPr lang="en-US" sz="3200" dirty="0" smtClean="0"/>
              <a:t>or </a:t>
            </a:r>
            <a:r>
              <a:rPr lang="en-US" sz="3200" dirty="0"/>
              <a:t>the </a:t>
            </a:r>
            <a:r>
              <a:rPr lang="en-US" sz="3200" dirty="0" smtClean="0"/>
              <a:t/>
            </a:r>
            <a:br>
              <a:rPr lang="en-US" sz="3200" dirty="0" smtClean="0"/>
            </a:br>
            <a:r>
              <a:rPr lang="en-US" sz="3200" dirty="0" smtClean="0"/>
              <a:t>convenience </a:t>
            </a:r>
            <a:r>
              <a:rPr lang="en-US" sz="3200" dirty="0"/>
              <a:t>of a school </a:t>
            </a:r>
            <a:r>
              <a:rPr lang="en-US" sz="3200" dirty="0" smtClean="0"/>
              <a:t>employee.</a:t>
            </a:r>
            <a:endParaRPr lang="en-US" sz="3200" dirty="0"/>
          </a:p>
          <a:p>
            <a:pPr marL="0" indent="0">
              <a:buNone/>
            </a:pPr>
            <a:endParaRPr lang="en-US" sz="2000" dirty="0"/>
          </a:p>
        </p:txBody>
      </p:sp>
    </p:spTree>
    <p:extLst>
      <p:ext uri="{BB962C8B-B14F-4D97-AF65-F5344CB8AC3E}">
        <p14:creationId xmlns:p14="http://schemas.microsoft.com/office/powerpoint/2010/main" xmlns="" val="3694068004"/>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Autofit/>
          </a:bodyPr>
          <a:lstStyle/>
          <a:p>
            <a:r>
              <a:rPr lang="en-US" sz="4800" dirty="0" smtClean="0"/>
              <a:t>Requirements for the Use of Seclusion</a:t>
            </a:r>
            <a:endParaRPr lang="en-US" sz="4800"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sz="2800" dirty="0" smtClean="0"/>
              <a:t>When a student is placed in seclusion, a staff member must be able to see and hear the student at all times.</a:t>
            </a:r>
            <a:endParaRPr lang="en-US" sz="1400" dirty="0" smtClean="0"/>
          </a:p>
          <a:p>
            <a:r>
              <a:rPr lang="en-US" sz="2800" dirty="0" smtClean="0"/>
              <a:t>All seclusion rooms that have a locking door must be designed to ensure that the lock automatically disengages when the staff member watching the student walks away or in cases of emergency, such as fire or severe weather.</a:t>
            </a:r>
            <a:endParaRPr lang="en-US" sz="1400" dirty="0" smtClean="0"/>
          </a:p>
          <a:p>
            <a:r>
              <a:rPr lang="en-US" sz="2800" dirty="0" smtClean="0"/>
              <a:t>If a school uses a seclusion room it must be </a:t>
            </a:r>
            <a:br>
              <a:rPr lang="en-US" sz="2800" dirty="0" smtClean="0"/>
            </a:br>
            <a:r>
              <a:rPr lang="en-US" sz="2800" dirty="0" smtClean="0"/>
              <a:t>a safe place, free of any dangerous </a:t>
            </a:r>
            <a:br>
              <a:rPr lang="en-US" sz="2800" dirty="0" smtClean="0"/>
            </a:br>
            <a:r>
              <a:rPr lang="en-US" sz="2800" dirty="0" smtClean="0"/>
              <a:t>conditions, well-ventilated, and </a:t>
            </a:r>
            <a:br>
              <a:rPr lang="en-US" sz="2800" dirty="0" smtClean="0"/>
            </a:br>
            <a:r>
              <a:rPr lang="en-US" sz="2800" dirty="0" smtClean="0"/>
              <a:t>sufficiently lighted.</a:t>
            </a:r>
          </a:p>
          <a:p>
            <a:endParaRPr lang="en-US" dirty="0"/>
          </a:p>
        </p:txBody>
      </p:sp>
    </p:spTree>
    <p:extLst>
      <p:ext uri="{BB962C8B-B14F-4D97-AF65-F5344CB8AC3E}">
        <p14:creationId xmlns:p14="http://schemas.microsoft.com/office/powerpoint/2010/main" xmlns="" val="1485569217"/>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Autofit/>
          </a:bodyPr>
          <a:lstStyle/>
          <a:p>
            <a:r>
              <a:rPr lang="en-US" sz="4400" dirty="0" smtClean="0"/>
              <a:t>Prohibited Types of Restraint</a:t>
            </a:r>
            <a:endParaRPr lang="en-US" sz="4400" b="1" dirty="0">
              <a:solidFill>
                <a:schemeClr val="bg1"/>
              </a:solidFill>
            </a:endParaRPr>
          </a:p>
        </p:txBody>
      </p:sp>
      <p:sp>
        <p:nvSpPr>
          <p:cNvPr id="3" name="Content Placeholder 2"/>
          <p:cNvSpPr>
            <a:spLocks noGrp="1"/>
          </p:cNvSpPr>
          <p:nvPr>
            <p:ph idx="1"/>
          </p:nvPr>
        </p:nvSpPr>
        <p:spPr>
          <a:xfrm>
            <a:off x="304800" y="1600200"/>
            <a:ext cx="8686800" cy="5181600"/>
          </a:xfrm>
        </p:spPr>
        <p:txBody>
          <a:bodyPr>
            <a:normAutofit fontScale="92500"/>
          </a:bodyPr>
          <a:lstStyle/>
          <a:p>
            <a:pPr lvl="0"/>
            <a:r>
              <a:rPr lang="en-US" b="1" dirty="0"/>
              <a:t>F</a:t>
            </a:r>
            <a:r>
              <a:rPr lang="en-US" b="1" dirty="0" smtClean="0"/>
              <a:t>ace-down </a:t>
            </a:r>
            <a:r>
              <a:rPr lang="en-US" dirty="0"/>
              <a:t>(prone) physical </a:t>
            </a:r>
            <a:r>
              <a:rPr lang="en-US" dirty="0" smtClean="0"/>
              <a:t>restraint</a:t>
            </a:r>
            <a:endParaRPr lang="en-US" dirty="0"/>
          </a:p>
          <a:p>
            <a:pPr lvl="0"/>
            <a:r>
              <a:rPr lang="en-US" b="1" dirty="0"/>
              <a:t>F</a:t>
            </a:r>
            <a:r>
              <a:rPr lang="en-US" b="1" dirty="0" smtClean="0"/>
              <a:t>ace-up</a:t>
            </a:r>
            <a:r>
              <a:rPr lang="en-US" dirty="0" smtClean="0"/>
              <a:t> </a:t>
            </a:r>
            <a:r>
              <a:rPr lang="en-US" dirty="0"/>
              <a:t>(supine) physical </a:t>
            </a:r>
            <a:r>
              <a:rPr lang="en-US" dirty="0" smtClean="0"/>
              <a:t>restraint</a:t>
            </a:r>
            <a:endParaRPr lang="en-US" dirty="0"/>
          </a:p>
          <a:p>
            <a:pPr lvl="0"/>
            <a:r>
              <a:rPr lang="en-US" dirty="0"/>
              <a:t>P</a:t>
            </a:r>
            <a:r>
              <a:rPr lang="en-US" dirty="0" smtClean="0"/>
              <a:t>hysical </a:t>
            </a:r>
            <a:r>
              <a:rPr lang="en-US" dirty="0"/>
              <a:t>restraint that </a:t>
            </a:r>
            <a:r>
              <a:rPr lang="en-US" b="1" dirty="0"/>
              <a:t>obstructs the student’s </a:t>
            </a:r>
            <a:r>
              <a:rPr lang="en-US" b="1" dirty="0" smtClean="0"/>
              <a:t>airway</a:t>
            </a:r>
            <a:endParaRPr lang="en-US" b="1" dirty="0"/>
          </a:p>
          <a:p>
            <a:pPr lvl="0"/>
            <a:r>
              <a:rPr lang="en-US" dirty="0"/>
              <a:t>P</a:t>
            </a:r>
            <a:r>
              <a:rPr lang="en-US" dirty="0" smtClean="0"/>
              <a:t>hysical </a:t>
            </a:r>
            <a:r>
              <a:rPr lang="en-US" dirty="0"/>
              <a:t>restraint that </a:t>
            </a:r>
            <a:r>
              <a:rPr lang="en-US" b="1" dirty="0"/>
              <a:t>impacts a student’s primary mode of </a:t>
            </a:r>
            <a:r>
              <a:rPr lang="en-US" b="1" dirty="0" smtClean="0"/>
              <a:t>communication</a:t>
            </a:r>
            <a:endParaRPr lang="en-US" b="1" dirty="0"/>
          </a:p>
          <a:p>
            <a:pPr lvl="0"/>
            <a:r>
              <a:rPr lang="en-US" b="1" dirty="0"/>
              <a:t>C</a:t>
            </a:r>
            <a:r>
              <a:rPr lang="en-US" b="1" dirty="0" smtClean="0"/>
              <a:t>hemical </a:t>
            </a:r>
            <a:r>
              <a:rPr lang="en-US" b="1" dirty="0"/>
              <a:t>restraint</a:t>
            </a:r>
            <a:r>
              <a:rPr lang="en-US" dirty="0"/>
              <a:t>, except as prescribed by </a:t>
            </a:r>
            <a:r>
              <a:rPr lang="en-US" dirty="0" smtClean="0"/>
              <a:t>an appropriately </a:t>
            </a:r>
            <a:r>
              <a:rPr lang="en-US" dirty="0"/>
              <a:t>licensed </a:t>
            </a:r>
            <a:r>
              <a:rPr lang="en-US" dirty="0" smtClean="0"/>
              <a:t>person for </a:t>
            </a:r>
            <a:r>
              <a:rPr lang="en-US" dirty="0"/>
              <a:t>treatment of a medical or psychiatric </a:t>
            </a:r>
            <a:r>
              <a:rPr lang="en-US" dirty="0" smtClean="0"/>
              <a:t>condition</a:t>
            </a:r>
            <a:endParaRPr lang="en-US" dirty="0"/>
          </a:p>
          <a:p>
            <a:pPr lvl="0"/>
            <a:r>
              <a:rPr lang="en-US" b="1" dirty="0"/>
              <a:t>M</a:t>
            </a:r>
            <a:r>
              <a:rPr lang="en-US" b="1" dirty="0" smtClean="0"/>
              <a:t>echanical </a:t>
            </a:r>
            <a:r>
              <a:rPr lang="en-US" b="1" dirty="0"/>
              <a:t>restraint</a:t>
            </a:r>
            <a:r>
              <a:rPr lang="en-US" dirty="0"/>
              <a:t>, </a:t>
            </a:r>
            <a:r>
              <a:rPr lang="en-US" i="1" u="sng" dirty="0"/>
              <a:t>except</a:t>
            </a:r>
            <a:r>
              <a:rPr lang="en-US" dirty="0"/>
              <a:t>:</a:t>
            </a:r>
          </a:p>
          <a:p>
            <a:pPr lvl="1"/>
            <a:r>
              <a:rPr lang="en-US" dirty="0"/>
              <a:t>Protective or stabilizing devices required by law or used in accordance with an order from </a:t>
            </a:r>
            <a:r>
              <a:rPr lang="en-US" dirty="0" smtClean="0"/>
              <a:t>an appropriately </a:t>
            </a:r>
            <a:r>
              <a:rPr lang="en-US" dirty="0"/>
              <a:t>licensed </a:t>
            </a:r>
            <a:r>
              <a:rPr lang="en-US" dirty="0" smtClean="0"/>
              <a:t>person;</a:t>
            </a:r>
            <a:endParaRPr lang="en-US" dirty="0"/>
          </a:p>
          <a:p>
            <a:pPr lvl="1"/>
            <a:r>
              <a:rPr lang="en-US" dirty="0"/>
              <a:t>Any device used by law enforcement officers to carry </a:t>
            </a:r>
            <a:r>
              <a:rPr lang="en-US" dirty="0" smtClean="0"/>
              <a:t>out law </a:t>
            </a:r>
            <a:br>
              <a:rPr lang="en-US" dirty="0" smtClean="0"/>
            </a:br>
            <a:r>
              <a:rPr lang="en-US" dirty="0" smtClean="0"/>
              <a:t>enforcement </a:t>
            </a:r>
            <a:r>
              <a:rPr lang="en-US" dirty="0"/>
              <a:t>duties; or</a:t>
            </a:r>
          </a:p>
          <a:p>
            <a:pPr lvl="1"/>
            <a:r>
              <a:rPr lang="en-US" dirty="0"/>
              <a:t>Seatbelts and other safety equipment used to </a:t>
            </a:r>
            <a:r>
              <a:rPr lang="en-US" dirty="0" smtClean="0"/>
              <a:t>secure</a:t>
            </a:r>
            <a:br>
              <a:rPr lang="en-US" dirty="0" smtClean="0"/>
            </a:br>
            <a:r>
              <a:rPr lang="en-US" dirty="0" smtClean="0"/>
              <a:t>students </a:t>
            </a:r>
            <a:r>
              <a:rPr lang="en-US" dirty="0"/>
              <a:t>during transportation.</a:t>
            </a:r>
          </a:p>
          <a:p>
            <a:pPr lvl="1"/>
            <a:endParaRPr lang="en-US" dirty="0" smtClean="0"/>
          </a:p>
          <a:p>
            <a:pPr lvl="1"/>
            <a:endParaRPr lang="en-US" dirty="0"/>
          </a:p>
        </p:txBody>
      </p:sp>
    </p:spTree>
    <p:extLst>
      <p:ext uri="{BB962C8B-B14F-4D97-AF65-F5344CB8AC3E}">
        <p14:creationId xmlns:p14="http://schemas.microsoft.com/office/powerpoint/2010/main" xmlns="" val="3214258912"/>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Autofit/>
          </a:bodyPr>
          <a:lstStyle/>
          <a:p>
            <a:r>
              <a:rPr lang="en-US" sz="4800" dirty="0" smtClean="0"/>
              <a:t>Written Statement from Medical Provider</a:t>
            </a:r>
            <a:endParaRPr lang="en-US" sz="4800"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a:t>An emergency safety intervention may </a:t>
            </a:r>
            <a:r>
              <a:rPr lang="en-US" u="sng" dirty="0"/>
              <a:t>not</a:t>
            </a:r>
            <a:r>
              <a:rPr lang="en-US" dirty="0"/>
              <a:t> be used with a student if the student is </a:t>
            </a:r>
            <a:r>
              <a:rPr lang="en-US" b="1" dirty="0"/>
              <a:t>known to have a medical condition </a:t>
            </a:r>
            <a:r>
              <a:rPr lang="en-US" dirty="0"/>
              <a:t>that could put the student in </a:t>
            </a:r>
            <a:r>
              <a:rPr lang="en-US" b="1" dirty="0"/>
              <a:t>mental or physical danger </a:t>
            </a:r>
            <a:r>
              <a:rPr lang="en-US" dirty="0"/>
              <a:t>as a result of </a:t>
            </a:r>
            <a:r>
              <a:rPr lang="en-US" dirty="0" smtClean="0"/>
              <a:t>the </a:t>
            </a:r>
            <a:r>
              <a:rPr lang="en-US" dirty="0"/>
              <a:t>emergency safety intervention</a:t>
            </a:r>
            <a:r>
              <a:rPr lang="en-US" dirty="0" smtClean="0"/>
              <a:t>.</a:t>
            </a:r>
          </a:p>
          <a:p>
            <a:pPr lvl="1"/>
            <a:r>
              <a:rPr lang="en-US" dirty="0"/>
              <a:t>The existence of such medical condition must be indicated in a </a:t>
            </a:r>
            <a:r>
              <a:rPr lang="en-US" b="1" dirty="0"/>
              <a:t>written statement</a:t>
            </a:r>
            <a:r>
              <a:rPr lang="en-US" dirty="0"/>
              <a:t> from the student’s licensed health care provider, a </a:t>
            </a:r>
            <a:r>
              <a:rPr lang="en-US" b="1" dirty="0"/>
              <a:t>copy of which </a:t>
            </a:r>
            <a:r>
              <a:rPr lang="en-US" b="1" dirty="0" smtClean="0"/>
              <a:t>is provided </a:t>
            </a:r>
            <a:r>
              <a:rPr lang="en-US" b="1" dirty="0"/>
              <a:t>to the school</a:t>
            </a:r>
            <a:r>
              <a:rPr lang="en-US" dirty="0"/>
              <a:t> and placed in the student’s file.</a:t>
            </a:r>
          </a:p>
          <a:p>
            <a:pPr lvl="1"/>
            <a:r>
              <a:rPr lang="en-US" dirty="0"/>
              <a:t>The written statement </a:t>
            </a:r>
            <a:r>
              <a:rPr lang="en-US" dirty="0" smtClean="0"/>
              <a:t>must include </a:t>
            </a:r>
            <a:r>
              <a:rPr lang="en-US" dirty="0"/>
              <a:t>an explanation of the </a:t>
            </a:r>
            <a:r>
              <a:rPr lang="en-US" b="1" dirty="0"/>
              <a:t>student’s diagnosis</a:t>
            </a:r>
            <a:r>
              <a:rPr lang="en-US" dirty="0"/>
              <a:t>, a list of any </a:t>
            </a:r>
            <a:r>
              <a:rPr lang="en-US" b="1" dirty="0"/>
              <a:t>reasons why an emergency safety intervention would put the student in mental or physical </a:t>
            </a:r>
            <a:r>
              <a:rPr lang="en-US" b="1" dirty="0" smtClean="0"/>
              <a:t>danger</a:t>
            </a:r>
            <a:r>
              <a:rPr lang="en-US" dirty="0" smtClean="0"/>
              <a:t>,</a:t>
            </a:r>
            <a:r>
              <a:rPr lang="en-US" b="1" dirty="0" smtClean="0"/>
              <a:t> </a:t>
            </a:r>
            <a:r>
              <a:rPr lang="en-US" dirty="0"/>
              <a:t>and any </a:t>
            </a:r>
            <a:r>
              <a:rPr lang="en-US" b="1" dirty="0"/>
              <a:t>suggested alternatives </a:t>
            </a:r>
            <a:r>
              <a:rPr lang="en-US" dirty="0"/>
              <a:t>to the use of emergency safety interventions</a:t>
            </a:r>
            <a:r>
              <a:rPr lang="en-US" dirty="0" smtClean="0"/>
              <a:t>.</a:t>
            </a:r>
          </a:p>
          <a:p>
            <a:r>
              <a:rPr lang="en-US" dirty="0"/>
              <a:t>An emergency safety intervention may still be used if not </a:t>
            </a:r>
            <a:r>
              <a:rPr lang="en-US" dirty="0" smtClean="0"/>
              <a:t>using an </a:t>
            </a:r>
            <a:r>
              <a:rPr lang="en-US" dirty="0"/>
              <a:t>emergency safety intervention would result in significant physical harm to the student or </a:t>
            </a:r>
            <a:r>
              <a:rPr lang="en-US" dirty="0" smtClean="0"/>
              <a:t>others</a:t>
            </a:r>
            <a:r>
              <a:rPr lang="en-US" dirty="0"/>
              <a:t>. </a:t>
            </a:r>
          </a:p>
          <a:p>
            <a:pPr lvl="1"/>
            <a:r>
              <a:rPr lang="en-US" dirty="0" smtClean="0"/>
              <a:t>For </a:t>
            </a:r>
            <a:r>
              <a:rPr lang="en-US" dirty="0"/>
              <a:t>example, a student with written documentation </a:t>
            </a:r>
            <a:r>
              <a:rPr lang="en-US" dirty="0" smtClean="0"/>
              <a:t>that </a:t>
            </a:r>
            <a:r>
              <a:rPr lang="en-US" dirty="0"/>
              <a:t>the </a:t>
            </a:r>
            <a:r>
              <a:rPr lang="en-US" dirty="0" smtClean="0"/>
              <a:t/>
            </a:r>
            <a:br>
              <a:rPr lang="en-US" dirty="0" smtClean="0"/>
            </a:br>
            <a:r>
              <a:rPr lang="en-US" dirty="0" smtClean="0"/>
              <a:t>use </a:t>
            </a:r>
            <a:r>
              <a:rPr lang="en-US" dirty="0"/>
              <a:t>of an emergency safety intervention </a:t>
            </a:r>
            <a:r>
              <a:rPr lang="en-US" dirty="0" smtClean="0"/>
              <a:t>would </a:t>
            </a:r>
            <a:r>
              <a:rPr lang="en-US" dirty="0"/>
              <a:t>cause </a:t>
            </a:r>
            <a:r>
              <a:rPr lang="en-US" dirty="0" smtClean="0"/>
              <a:t/>
            </a:r>
            <a:br>
              <a:rPr lang="en-US" dirty="0" smtClean="0"/>
            </a:br>
            <a:r>
              <a:rPr lang="en-US" dirty="0" smtClean="0"/>
              <a:t>mental </a:t>
            </a:r>
            <a:r>
              <a:rPr lang="en-US" dirty="0"/>
              <a:t>or physical danger who </a:t>
            </a:r>
            <a:r>
              <a:rPr lang="en-US" dirty="0" smtClean="0"/>
              <a:t>attempts </a:t>
            </a:r>
            <a:r>
              <a:rPr lang="en-US" dirty="0"/>
              <a:t>to run out into </a:t>
            </a:r>
            <a:r>
              <a:rPr lang="en-US" dirty="0" smtClean="0"/>
              <a:t/>
            </a:r>
            <a:br>
              <a:rPr lang="en-US" dirty="0" smtClean="0"/>
            </a:br>
            <a:r>
              <a:rPr lang="en-US" dirty="0" smtClean="0"/>
              <a:t>a </a:t>
            </a:r>
            <a:r>
              <a:rPr lang="en-US" dirty="0"/>
              <a:t>busy street may be restrained for safety</a:t>
            </a:r>
            <a:r>
              <a:rPr lang="en-US" dirty="0" smtClean="0"/>
              <a:t>.</a:t>
            </a:r>
            <a:endParaRPr lang="en-US" dirty="0"/>
          </a:p>
          <a:p>
            <a:endParaRPr lang="en-US" dirty="0"/>
          </a:p>
        </p:txBody>
      </p:sp>
    </p:spTree>
    <p:extLst>
      <p:ext uri="{BB962C8B-B14F-4D97-AF65-F5344CB8AC3E}">
        <p14:creationId xmlns:p14="http://schemas.microsoft.com/office/powerpoint/2010/main" xmlns="" val="1332814587"/>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rmAutofit fontScale="90000"/>
          </a:bodyPr>
          <a:lstStyle/>
          <a:p>
            <a:r>
              <a:rPr lang="en-US" sz="4800" dirty="0" smtClean="0"/>
              <a:t>Notifying Parents of Emergency Safety Intervention Incidents</a:t>
            </a:r>
            <a:endParaRPr lang="en-US" sz="4800" dirty="0"/>
          </a:p>
        </p:txBody>
      </p:sp>
      <p:sp>
        <p:nvSpPr>
          <p:cNvPr id="3" name="Content Placeholder 2"/>
          <p:cNvSpPr>
            <a:spLocks noGrp="1"/>
          </p:cNvSpPr>
          <p:nvPr>
            <p:ph idx="1"/>
          </p:nvPr>
        </p:nvSpPr>
        <p:spPr>
          <a:xfrm>
            <a:off x="228600" y="1600200"/>
            <a:ext cx="8534400" cy="4953000"/>
          </a:xfrm>
        </p:spPr>
        <p:txBody>
          <a:bodyPr>
            <a:normAutofit/>
          </a:bodyPr>
          <a:lstStyle/>
          <a:p>
            <a:pPr marL="342900" lvl="1" indent="-342900">
              <a:buClr>
                <a:schemeClr val="accent6"/>
              </a:buClr>
              <a:buSzPct val="95000"/>
              <a:buFont typeface="Wingdings" pitchFamily="2" charset="2"/>
              <a:buChar char="§"/>
            </a:pPr>
            <a:r>
              <a:rPr lang="en-US" sz="2800" dirty="0"/>
              <a:t>Parents must be notified on the </a:t>
            </a:r>
            <a:r>
              <a:rPr lang="en-US" sz="2800" b="1" dirty="0"/>
              <a:t>same day </a:t>
            </a:r>
            <a:r>
              <a:rPr lang="en-US" sz="2800" dirty="0"/>
              <a:t>as the </a:t>
            </a:r>
            <a:r>
              <a:rPr lang="en-US" sz="2800" dirty="0" smtClean="0"/>
              <a:t>incident</a:t>
            </a:r>
          </a:p>
          <a:p>
            <a:pPr marL="742950" lvl="2" indent="-342900">
              <a:buClr>
                <a:schemeClr val="accent6"/>
              </a:buClr>
              <a:buSzPct val="95000"/>
              <a:buFont typeface="Wingdings" pitchFamily="2" charset="2"/>
              <a:buChar char="§"/>
            </a:pPr>
            <a:r>
              <a:rPr lang="en-US" sz="2600" dirty="0" smtClean="0"/>
              <a:t>The same day notification requirement is satisfied if the </a:t>
            </a:r>
            <a:r>
              <a:rPr lang="en-US" sz="2600" dirty="0"/>
              <a:t>school </a:t>
            </a:r>
            <a:r>
              <a:rPr lang="en-US" sz="2600" dirty="0" smtClean="0"/>
              <a:t>attempts </a:t>
            </a:r>
            <a:r>
              <a:rPr lang="en-US" sz="2600" dirty="0"/>
              <a:t>to </a:t>
            </a:r>
            <a:r>
              <a:rPr lang="en-US" sz="2600" dirty="0" smtClean="0"/>
              <a:t>contact the </a:t>
            </a:r>
            <a:r>
              <a:rPr lang="en-US" sz="2600" dirty="0"/>
              <a:t>parent using at least </a:t>
            </a:r>
            <a:r>
              <a:rPr lang="en-US" sz="2600" b="1" dirty="0"/>
              <a:t>two methods of contact</a:t>
            </a:r>
            <a:r>
              <a:rPr lang="en-US" sz="2600" dirty="0" smtClean="0"/>
              <a:t>.</a:t>
            </a:r>
          </a:p>
          <a:p>
            <a:pPr marL="742950" lvl="2" indent="-342900">
              <a:buClr>
                <a:schemeClr val="accent6"/>
              </a:buClr>
              <a:buSzPct val="95000"/>
              <a:buFont typeface="Wingdings" pitchFamily="2" charset="2"/>
              <a:buChar char="§"/>
            </a:pPr>
            <a:r>
              <a:rPr lang="en-US" sz="2600" dirty="0" smtClean="0"/>
              <a:t>A parent </a:t>
            </a:r>
            <a:r>
              <a:rPr lang="en-US" sz="2600" dirty="0"/>
              <a:t>may </a:t>
            </a:r>
            <a:r>
              <a:rPr lang="en-US" sz="2600" b="1" dirty="0"/>
              <a:t>designate a </a:t>
            </a:r>
            <a:r>
              <a:rPr lang="en-US" sz="2600" b="1" dirty="0" smtClean="0"/>
              <a:t>preferred </a:t>
            </a:r>
            <a:r>
              <a:rPr lang="en-US" sz="2600" b="1" dirty="0"/>
              <a:t>method </a:t>
            </a:r>
            <a:r>
              <a:rPr lang="en-US" sz="2600" dirty="0"/>
              <a:t>of contact to receive the same-day </a:t>
            </a:r>
            <a:r>
              <a:rPr lang="en-US" sz="2600" dirty="0" smtClean="0"/>
              <a:t>notification.</a:t>
            </a:r>
          </a:p>
          <a:p>
            <a:pPr marL="742950" lvl="2" indent="-342900">
              <a:buClr>
                <a:schemeClr val="accent6"/>
              </a:buClr>
              <a:buSzPct val="95000"/>
              <a:buFont typeface="Wingdings" pitchFamily="2" charset="2"/>
              <a:buChar char="§"/>
            </a:pPr>
            <a:r>
              <a:rPr lang="en-US" sz="2600" dirty="0"/>
              <a:t>A parent may </a:t>
            </a:r>
            <a:r>
              <a:rPr lang="en-US" sz="2600" b="1" dirty="0"/>
              <a:t>agree, in writing</a:t>
            </a:r>
            <a:r>
              <a:rPr lang="en-US" sz="2600" dirty="0"/>
              <a:t>, to receive only </a:t>
            </a:r>
            <a:r>
              <a:rPr lang="en-US" sz="2600" b="1" dirty="0"/>
              <a:t>one </a:t>
            </a:r>
            <a:r>
              <a:rPr lang="en-US" sz="2600" b="1" dirty="0" smtClean="0"/>
              <a:t>same-day </a:t>
            </a:r>
            <a:r>
              <a:rPr lang="en-US" sz="2600" b="1" dirty="0"/>
              <a:t>notification </a:t>
            </a:r>
            <a:r>
              <a:rPr lang="en-US" sz="2600" b="1" dirty="0" smtClean="0"/>
              <a:t>for </a:t>
            </a:r>
            <a:r>
              <a:rPr lang="en-US" sz="2600" b="1" dirty="0"/>
              <a:t>multiple </a:t>
            </a:r>
            <a:r>
              <a:rPr lang="en-US" sz="2600" b="1" dirty="0" smtClean="0"/>
              <a:t>incidents</a:t>
            </a:r>
            <a:br>
              <a:rPr lang="en-US" sz="2600" b="1" dirty="0" smtClean="0"/>
            </a:br>
            <a:r>
              <a:rPr lang="en-US" sz="2600" b="1" dirty="0" smtClean="0"/>
              <a:t>occurring </a:t>
            </a:r>
            <a:r>
              <a:rPr lang="en-US" sz="2600" b="1" dirty="0"/>
              <a:t>on </a:t>
            </a:r>
            <a:r>
              <a:rPr lang="en-US" sz="2600" b="1" dirty="0" smtClean="0"/>
              <a:t>the same </a:t>
            </a:r>
            <a:r>
              <a:rPr lang="en-US" sz="2600" b="1" dirty="0"/>
              <a:t>day</a:t>
            </a:r>
            <a:r>
              <a:rPr lang="en-US" sz="2600" dirty="0"/>
              <a:t>.</a:t>
            </a:r>
            <a:endParaRPr lang="en-US" sz="2600" dirty="0" smtClean="0"/>
          </a:p>
          <a:p>
            <a:pPr marL="342900" lvl="1" indent="-342900">
              <a:buClr>
                <a:schemeClr val="accent6"/>
              </a:buClr>
              <a:buSzPct val="95000"/>
              <a:buFont typeface="Wingdings" pitchFamily="2" charset="2"/>
              <a:buChar char="§"/>
            </a:pPr>
            <a:endParaRPr lang="en-US" sz="2800" dirty="0"/>
          </a:p>
        </p:txBody>
      </p:sp>
      <p:sp>
        <p:nvSpPr>
          <p:cNvPr id="4" name="Content Placeholder 2"/>
          <p:cNvSpPr txBox="1">
            <a:spLocks/>
          </p:cNvSpPr>
          <p:nvPr/>
        </p:nvSpPr>
        <p:spPr>
          <a:xfrm>
            <a:off x="228600" y="3886200"/>
            <a:ext cx="6858000" cy="304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SzPct val="9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90000"/>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457200" lvl="1" indent="0">
              <a:buNone/>
            </a:pPr>
            <a:endParaRPr lang="en-US" dirty="0"/>
          </a:p>
        </p:txBody>
      </p:sp>
    </p:spTree>
    <p:extLst>
      <p:ext uri="{BB962C8B-B14F-4D97-AF65-F5344CB8AC3E}">
        <p14:creationId xmlns:p14="http://schemas.microsoft.com/office/powerpoint/2010/main" xmlns="" val="1022086875"/>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Notifying Parents of Emergency Safety Intervention Incidents</a:t>
            </a:r>
            <a:endParaRPr lang="en-US" sz="4800" dirty="0"/>
          </a:p>
        </p:txBody>
      </p:sp>
      <p:sp>
        <p:nvSpPr>
          <p:cNvPr id="3" name="Content Placeholder 2"/>
          <p:cNvSpPr>
            <a:spLocks noGrp="1"/>
          </p:cNvSpPr>
          <p:nvPr>
            <p:ph idx="1"/>
          </p:nvPr>
        </p:nvSpPr>
        <p:spPr>
          <a:xfrm>
            <a:off x="228600" y="1600200"/>
            <a:ext cx="8534400" cy="4953000"/>
          </a:xfrm>
        </p:spPr>
        <p:txBody>
          <a:bodyPr>
            <a:normAutofit fontScale="70000" lnSpcReduction="20000"/>
          </a:bodyPr>
          <a:lstStyle/>
          <a:p>
            <a:pPr marL="342900" lvl="1" indent="-342900">
              <a:buClr>
                <a:schemeClr val="accent6"/>
              </a:buClr>
              <a:buSzPct val="95000"/>
              <a:buFont typeface="Wingdings" pitchFamily="2" charset="2"/>
              <a:buChar char="§"/>
            </a:pPr>
            <a:r>
              <a:rPr lang="en-US" sz="2600" b="1" dirty="0" smtClean="0"/>
              <a:t>Written documentation</a:t>
            </a:r>
            <a:r>
              <a:rPr lang="en-US" sz="2600" dirty="0" smtClean="0"/>
              <a:t> </a:t>
            </a:r>
            <a:r>
              <a:rPr lang="en-US" sz="2600" dirty="0"/>
              <a:t>of an </a:t>
            </a:r>
            <a:r>
              <a:rPr lang="en-US" sz="2600" dirty="0" smtClean="0"/>
              <a:t>emergency safety intervention </a:t>
            </a:r>
            <a:r>
              <a:rPr lang="en-US" sz="2600" dirty="0"/>
              <a:t>incident must be completed and provided to the parent no later than the school day following the </a:t>
            </a:r>
            <a:r>
              <a:rPr lang="en-US" sz="2600" dirty="0" smtClean="0"/>
              <a:t>incident. This </a:t>
            </a:r>
            <a:r>
              <a:rPr lang="en-US" sz="2600" u="sng" dirty="0" smtClean="0"/>
              <a:t>must</a:t>
            </a:r>
            <a:r>
              <a:rPr lang="en-US" sz="2600" dirty="0" smtClean="0"/>
              <a:t> include: </a:t>
            </a:r>
          </a:p>
          <a:p>
            <a:pPr marL="742950" lvl="2" indent="-342900">
              <a:buClr>
                <a:schemeClr val="accent6"/>
              </a:buClr>
              <a:buSzPct val="95000"/>
              <a:buFont typeface="Wingdings" pitchFamily="2" charset="2"/>
              <a:buChar char="§"/>
            </a:pPr>
            <a:r>
              <a:rPr lang="en-US" sz="2400" dirty="0"/>
              <a:t>(A) The events leading up to the incident; </a:t>
            </a:r>
          </a:p>
          <a:p>
            <a:pPr marL="742950" lvl="2" indent="-342900">
              <a:buClr>
                <a:schemeClr val="accent6"/>
              </a:buClr>
              <a:buSzPct val="95000"/>
              <a:buFont typeface="Wingdings" pitchFamily="2" charset="2"/>
              <a:buChar char="§"/>
            </a:pPr>
            <a:r>
              <a:rPr lang="en-US" sz="2400" dirty="0"/>
              <a:t>(B) student behaviors necessitating the emergency safety </a:t>
            </a:r>
            <a:r>
              <a:rPr lang="en-US" sz="2400" dirty="0" smtClean="0"/>
              <a:t>intervention;</a:t>
            </a:r>
            <a:endParaRPr lang="en-US" sz="2400" dirty="0"/>
          </a:p>
          <a:p>
            <a:pPr marL="742950" lvl="2" indent="-342900">
              <a:buClr>
                <a:schemeClr val="accent6"/>
              </a:buClr>
              <a:buSzPct val="95000"/>
              <a:buFont typeface="Wingdings" pitchFamily="2" charset="2"/>
              <a:buChar char="§"/>
            </a:pPr>
            <a:r>
              <a:rPr lang="en-US" sz="2400" dirty="0"/>
              <a:t>(C) steps taken to transition the student back into the educational </a:t>
            </a:r>
            <a:r>
              <a:rPr lang="en-US" sz="2400" dirty="0" smtClean="0"/>
              <a:t>setting;</a:t>
            </a:r>
            <a:endParaRPr lang="en-US" sz="2400" dirty="0"/>
          </a:p>
          <a:p>
            <a:pPr marL="742950" lvl="2" indent="-342900">
              <a:buClr>
                <a:schemeClr val="accent6"/>
              </a:buClr>
              <a:buSzPct val="95000"/>
              <a:buFont typeface="Wingdings" pitchFamily="2" charset="2"/>
              <a:buChar char="§"/>
            </a:pPr>
            <a:r>
              <a:rPr lang="en-US" sz="2400" dirty="0"/>
              <a:t>(D) the date and time the incident occurred, the type of emergency safety intervention used, the duration of the emergency safety </a:t>
            </a:r>
            <a:r>
              <a:rPr lang="en-US" sz="2400" dirty="0" smtClean="0"/>
              <a:t>intervention, </a:t>
            </a:r>
            <a:r>
              <a:rPr lang="en-US" sz="2400" dirty="0"/>
              <a:t>and the school personnel who used or supervised the emergency safety </a:t>
            </a:r>
            <a:r>
              <a:rPr lang="en-US" sz="2400" dirty="0" smtClean="0"/>
              <a:t>intervention;</a:t>
            </a:r>
            <a:endParaRPr lang="en-US" sz="2400" dirty="0"/>
          </a:p>
          <a:p>
            <a:pPr marL="742950" lvl="2" indent="-342900">
              <a:buClr>
                <a:schemeClr val="accent6"/>
              </a:buClr>
              <a:buSzPct val="95000"/>
              <a:buFont typeface="Wingdings" pitchFamily="2" charset="2"/>
              <a:buChar char="§"/>
            </a:pPr>
            <a:r>
              <a:rPr lang="en-US" sz="2400" dirty="0"/>
              <a:t>(E) space or an additional form for parents to provide feedback or comments to the school regarding the </a:t>
            </a:r>
            <a:r>
              <a:rPr lang="en-US" sz="2400" dirty="0" smtClean="0"/>
              <a:t>incident;</a:t>
            </a:r>
            <a:endParaRPr lang="en-US" sz="2400" dirty="0"/>
          </a:p>
          <a:p>
            <a:pPr marL="742950" lvl="2" indent="-342900">
              <a:buClr>
                <a:schemeClr val="accent6"/>
              </a:buClr>
              <a:buSzPct val="95000"/>
              <a:buFont typeface="Wingdings" pitchFamily="2" charset="2"/>
              <a:buChar char="§"/>
            </a:pPr>
            <a:r>
              <a:rPr lang="en-US" sz="2400" dirty="0"/>
              <a:t>(F) a statement that invites and strongly encourages parents to schedule a meeting to discuss the incident and how to prevent future use of emergency safety </a:t>
            </a:r>
            <a:r>
              <a:rPr lang="en-US" sz="2400" dirty="0" smtClean="0"/>
              <a:t>interventions; and</a:t>
            </a:r>
            <a:endParaRPr lang="en-US" sz="2400" dirty="0"/>
          </a:p>
          <a:p>
            <a:pPr marL="742950" lvl="2" indent="-342900">
              <a:buClr>
                <a:schemeClr val="accent6"/>
              </a:buClr>
              <a:buSzPct val="95000"/>
              <a:buFont typeface="Wingdings" pitchFamily="2" charset="2"/>
              <a:buChar char="§"/>
            </a:pPr>
            <a:r>
              <a:rPr lang="en-US" sz="2400" dirty="0"/>
              <a:t>(G) </a:t>
            </a:r>
            <a:r>
              <a:rPr lang="en-US" sz="2400" dirty="0" smtClean="0"/>
              <a:t>email </a:t>
            </a:r>
            <a:r>
              <a:rPr lang="en-US" sz="2400" dirty="0"/>
              <a:t>and phone </a:t>
            </a:r>
            <a:r>
              <a:rPr lang="en-US" sz="2400" dirty="0" smtClean="0"/>
              <a:t>contact information </a:t>
            </a:r>
            <a:r>
              <a:rPr lang="en-US" sz="2400" dirty="0"/>
              <a:t>for the parent to schedule </a:t>
            </a:r>
            <a:r>
              <a:rPr lang="en-US" sz="2400" dirty="0" smtClean="0"/>
              <a:t>an emergency </a:t>
            </a:r>
            <a:r>
              <a:rPr lang="en-US" sz="2400" dirty="0"/>
              <a:t>safety intervention </a:t>
            </a:r>
            <a:r>
              <a:rPr lang="en-US" sz="2400" dirty="0" smtClean="0"/>
              <a:t>meeting.</a:t>
            </a:r>
          </a:p>
          <a:p>
            <a:pPr marL="342900" lvl="1" indent="-342900">
              <a:buClr>
                <a:schemeClr val="accent6"/>
              </a:buClr>
              <a:buSzPct val="95000"/>
              <a:buFont typeface="Wingdings" pitchFamily="2" charset="2"/>
              <a:buChar char="§"/>
            </a:pPr>
            <a:r>
              <a:rPr lang="en-US" sz="2600" dirty="0" smtClean="0"/>
              <a:t>KSDE interprets “written” to mean printed or electronic.</a:t>
            </a:r>
          </a:p>
          <a:p>
            <a:pPr marL="342900" lvl="1" indent="-342900">
              <a:buClr>
                <a:schemeClr val="accent6"/>
              </a:buClr>
              <a:buSzPct val="95000"/>
              <a:buFont typeface="Wingdings" pitchFamily="2" charset="2"/>
              <a:buChar char="§"/>
            </a:pPr>
            <a:r>
              <a:rPr lang="en-US" sz="2600" dirty="0" smtClean="0"/>
              <a:t>Schools may group </a:t>
            </a:r>
            <a:r>
              <a:rPr lang="en-US" sz="2600" dirty="0"/>
              <a:t>incidents together when documenting the </a:t>
            </a:r>
            <a:r>
              <a:rPr lang="en-US" sz="2600" dirty="0" smtClean="0"/>
              <a:t>items</a:t>
            </a:r>
            <a:br>
              <a:rPr lang="en-US" sz="2600" dirty="0" smtClean="0"/>
            </a:br>
            <a:r>
              <a:rPr lang="en-US" sz="2600" dirty="0" smtClean="0"/>
              <a:t>in </a:t>
            </a:r>
            <a:r>
              <a:rPr lang="en-US" sz="2600" dirty="0"/>
              <a:t>(A), (B</a:t>
            </a:r>
            <a:r>
              <a:rPr lang="en-US" sz="2600" dirty="0" smtClean="0"/>
              <a:t>), </a:t>
            </a:r>
            <a:r>
              <a:rPr lang="en-US" sz="2600" dirty="0"/>
              <a:t>and (C) if the triggering </a:t>
            </a:r>
            <a:r>
              <a:rPr lang="en-US" sz="2600" dirty="0" smtClean="0"/>
              <a:t>issue necessitating the</a:t>
            </a:r>
            <a:br>
              <a:rPr lang="en-US" sz="2600" dirty="0" smtClean="0"/>
            </a:br>
            <a:r>
              <a:rPr lang="en-US" sz="2600" dirty="0" smtClean="0"/>
              <a:t>emergency safety </a:t>
            </a:r>
            <a:r>
              <a:rPr lang="en-US" sz="2600" dirty="0"/>
              <a:t>interventions is the same. </a:t>
            </a:r>
            <a:endParaRPr lang="en-US" sz="2600" dirty="0" smtClean="0"/>
          </a:p>
          <a:p>
            <a:pPr marL="342900" lvl="1" indent="-342900">
              <a:buClr>
                <a:schemeClr val="accent6"/>
              </a:buClr>
              <a:buSzPct val="95000"/>
              <a:buFont typeface="Wingdings" pitchFamily="2" charset="2"/>
              <a:buChar char="§"/>
            </a:pPr>
            <a:endParaRPr lang="en-US" sz="2800" dirty="0"/>
          </a:p>
          <a:p>
            <a:pPr marL="342900" lvl="1" indent="-342900">
              <a:buClr>
                <a:schemeClr val="accent6"/>
              </a:buClr>
              <a:buSzPct val="95000"/>
              <a:buFont typeface="Wingdings" pitchFamily="2" charset="2"/>
              <a:buChar char="§"/>
            </a:pPr>
            <a:endParaRPr lang="en-US" sz="2800" dirty="0"/>
          </a:p>
        </p:txBody>
      </p:sp>
      <p:sp>
        <p:nvSpPr>
          <p:cNvPr id="4" name="Content Placeholder 2"/>
          <p:cNvSpPr txBox="1">
            <a:spLocks/>
          </p:cNvSpPr>
          <p:nvPr/>
        </p:nvSpPr>
        <p:spPr>
          <a:xfrm>
            <a:off x="228600" y="3886200"/>
            <a:ext cx="6858000" cy="304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SzPct val="9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90000"/>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457200" lvl="1" indent="0">
              <a:buNone/>
            </a:pPr>
            <a:endParaRPr lang="en-US" dirty="0"/>
          </a:p>
        </p:txBody>
      </p:sp>
    </p:spTree>
    <p:extLst>
      <p:ext uri="{BB962C8B-B14F-4D97-AF65-F5344CB8AC3E}">
        <p14:creationId xmlns:p14="http://schemas.microsoft.com/office/powerpoint/2010/main" xmlns="" val="2478771495"/>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Notifying Parents of Emergency Safety Intervention Incidents</a:t>
            </a:r>
            <a:endParaRPr lang="en-US" sz="4800" dirty="0"/>
          </a:p>
        </p:txBody>
      </p:sp>
      <p:sp>
        <p:nvSpPr>
          <p:cNvPr id="3" name="Content Placeholder 2"/>
          <p:cNvSpPr>
            <a:spLocks noGrp="1"/>
          </p:cNvSpPr>
          <p:nvPr>
            <p:ph idx="1"/>
          </p:nvPr>
        </p:nvSpPr>
        <p:spPr>
          <a:xfrm>
            <a:off x="76200" y="1524000"/>
            <a:ext cx="8077200" cy="5181600"/>
          </a:xfrm>
        </p:spPr>
        <p:txBody>
          <a:bodyPr>
            <a:normAutofit fontScale="92500" lnSpcReduction="20000"/>
          </a:bodyPr>
          <a:lstStyle/>
          <a:p>
            <a:r>
              <a:rPr lang="en-US" sz="2800" dirty="0" smtClean="0">
                <a:solidFill>
                  <a:srgbClr val="0081C4"/>
                </a:solidFill>
              </a:rPr>
              <a:t>Upon the </a:t>
            </a:r>
            <a:r>
              <a:rPr lang="en-US" sz="2800" b="1" dirty="0" smtClean="0">
                <a:solidFill>
                  <a:srgbClr val="0081C4"/>
                </a:solidFill>
              </a:rPr>
              <a:t>first incident </a:t>
            </a:r>
            <a:r>
              <a:rPr lang="en-US" sz="2800" dirty="0" smtClean="0">
                <a:solidFill>
                  <a:srgbClr val="0081C4"/>
                </a:solidFill>
              </a:rPr>
              <a:t>in a school year, parents </a:t>
            </a:r>
            <a:r>
              <a:rPr lang="en-US" sz="2800" dirty="0">
                <a:solidFill>
                  <a:srgbClr val="0081C4"/>
                </a:solidFill>
              </a:rPr>
              <a:t>must be provided the following information </a:t>
            </a:r>
            <a:r>
              <a:rPr lang="en-US" sz="2800" dirty="0">
                <a:solidFill>
                  <a:srgbClr val="FF0000"/>
                </a:solidFill>
              </a:rPr>
              <a:t>in printed form</a:t>
            </a:r>
            <a:r>
              <a:rPr lang="en-US" sz="2800" dirty="0">
                <a:solidFill>
                  <a:srgbClr val="0081C4"/>
                </a:solidFill>
              </a:rPr>
              <a:t>, </a:t>
            </a:r>
            <a:r>
              <a:rPr lang="en-US" sz="2800" b="1" dirty="0">
                <a:solidFill>
                  <a:srgbClr val="0081C4"/>
                </a:solidFill>
              </a:rPr>
              <a:t>or upon parent’s written request, by email</a:t>
            </a:r>
            <a:r>
              <a:rPr lang="en-US" sz="2800" dirty="0" smtClean="0">
                <a:solidFill>
                  <a:srgbClr val="0081C4"/>
                </a:solidFill>
              </a:rPr>
              <a:t>:</a:t>
            </a:r>
          </a:p>
          <a:p>
            <a:pPr lvl="1"/>
            <a:r>
              <a:rPr lang="en-US" sz="2400" dirty="0"/>
              <a:t>A copy of the standards of when emergency safety interventions can be </a:t>
            </a:r>
            <a:r>
              <a:rPr lang="en-US" sz="2400" dirty="0" smtClean="0"/>
              <a:t>used</a:t>
            </a:r>
            <a:endParaRPr lang="en-US" sz="2400" dirty="0"/>
          </a:p>
          <a:p>
            <a:pPr lvl="1"/>
            <a:r>
              <a:rPr lang="en-US" sz="2400" dirty="0"/>
              <a:t>A flyer on </a:t>
            </a:r>
            <a:r>
              <a:rPr lang="en-US" sz="2400" dirty="0" smtClean="0"/>
              <a:t>the parent’s </a:t>
            </a:r>
            <a:r>
              <a:rPr lang="en-US" sz="2400" dirty="0"/>
              <a:t>rights under emergency safety intervention law</a:t>
            </a:r>
          </a:p>
          <a:p>
            <a:pPr lvl="1"/>
            <a:r>
              <a:rPr lang="en-US" sz="2400" dirty="0">
                <a:solidFill>
                  <a:srgbClr val="0081C4"/>
                </a:solidFill>
              </a:rPr>
              <a:t>Information on the </a:t>
            </a:r>
            <a:r>
              <a:rPr lang="en-US" sz="2400" dirty="0" smtClean="0">
                <a:solidFill>
                  <a:srgbClr val="0081C4"/>
                </a:solidFill>
              </a:rPr>
              <a:t>parent’s </a:t>
            </a:r>
            <a:r>
              <a:rPr lang="en-US" sz="2400" dirty="0">
                <a:solidFill>
                  <a:srgbClr val="0081C4"/>
                </a:solidFill>
              </a:rPr>
              <a:t>right to file a complaint </a:t>
            </a:r>
            <a:r>
              <a:rPr lang="en-US" sz="2400" dirty="0" smtClean="0">
                <a:solidFill>
                  <a:srgbClr val="0081C4"/>
                </a:solidFill>
              </a:rPr>
              <a:t>with their local board </a:t>
            </a:r>
            <a:r>
              <a:rPr lang="en-US" sz="2400" dirty="0">
                <a:solidFill>
                  <a:srgbClr val="0081C4"/>
                </a:solidFill>
              </a:rPr>
              <a:t>and </a:t>
            </a:r>
            <a:r>
              <a:rPr lang="en-US" sz="2400" dirty="0" smtClean="0">
                <a:solidFill>
                  <a:srgbClr val="0081C4"/>
                </a:solidFill>
              </a:rPr>
              <a:t>their right to request administrative review by the State Board</a:t>
            </a:r>
            <a:endParaRPr lang="en-US" sz="2400" dirty="0">
              <a:solidFill>
                <a:srgbClr val="0081C4"/>
              </a:solidFill>
            </a:endParaRPr>
          </a:p>
          <a:p>
            <a:pPr lvl="1"/>
            <a:r>
              <a:rPr lang="en-US" sz="2400" dirty="0">
                <a:solidFill>
                  <a:srgbClr val="0081C4"/>
                </a:solidFill>
              </a:rPr>
              <a:t>Information that will assist the parent in navigating the </a:t>
            </a:r>
            <a:r>
              <a:rPr lang="en-US" sz="2400" dirty="0" smtClean="0">
                <a:solidFill>
                  <a:srgbClr val="0081C4"/>
                </a:solidFill>
              </a:rPr>
              <a:t>complaint </a:t>
            </a:r>
            <a:r>
              <a:rPr lang="en-US" sz="2400" dirty="0">
                <a:solidFill>
                  <a:srgbClr val="0081C4"/>
                </a:solidFill>
              </a:rPr>
              <a:t>process, including contact information </a:t>
            </a:r>
            <a:r>
              <a:rPr lang="en-US" sz="2400" dirty="0" smtClean="0">
                <a:solidFill>
                  <a:srgbClr val="0081C4"/>
                </a:solidFill>
              </a:rPr>
              <a:t>for Families </a:t>
            </a:r>
            <a:r>
              <a:rPr lang="en-US" sz="2400" dirty="0">
                <a:solidFill>
                  <a:srgbClr val="0081C4"/>
                </a:solidFill>
              </a:rPr>
              <a:t>Together and the Disability Rights Center </a:t>
            </a:r>
            <a:r>
              <a:rPr lang="en-US" sz="2400" dirty="0" smtClean="0">
                <a:solidFill>
                  <a:srgbClr val="0081C4"/>
                </a:solidFill>
              </a:rPr>
              <a:t>of Kansas</a:t>
            </a:r>
            <a:endParaRPr lang="en-US" sz="2400" b="1" dirty="0">
              <a:solidFill>
                <a:srgbClr val="0081C4"/>
              </a:solidFill>
            </a:endParaRPr>
          </a:p>
          <a:p>
            <a:r>
              <a:rPr lang="en-US" sz="2800" dirty="0" smtClean="0">
                <a:solidFill>
                  <a:srgbClr val="0081C4"/>
                </a:solidFill>
              </a:rPr>
              <a:t>For subsequent incidents, schools must provide </a:t>
            </a:r>
            <a:br>
              <a:rPr lang="en-US" sz="2800" dirty="0" smtClean="0">
                <a:solidFill>
                  <a:srgbClr val="0081C4"/>
                </a:solidFill>
              </a:rPr>
            </a:br>
            <a:r>
              <a:rPr lang="en-US" sz="2800" dirty="0" smtClean="0">
                <a:solidFill>
                  <a:srgbClr val="0081C4"/>
                </a:solidFill>
              </a:rPr>
              <a:t>this information to parents with a </a:t>
            </a:r>
            <a:r>
              <a:rPr lang="en-US" sz="2800" b="1" dirty="0" smtClean="0">
                <a:solidFill>
                  <a:srgbClr val="0081C4"/>
                </a:solidFill>
              </a:rPr>
              <a:t>full and </a:t>
            </a:r>
            <a:br>
              <a:rPr lang="en-US" sz="2800" b="1" dirty="0" smtClean="0">
                <a:solidFill>
                  <a:srgbClr val="0081C4"/>
                </a:solidFill>
              </a:rPr>
            </a:br>
            <a:r>
              <a:rPr lang="en-US" sz="2800" b="1" dirty="0" smtClean="0">
                <a:solidFill>
                  <a:srgbClr val="0081C4"/>
                </a:solidFill>
              </a:rPr>
              <a:t>direct website </a:t>
            </a:r>
            <a:r>
              <a:rPr lang="en-US" sz="2800" dirty="0" smtClean="0">
                <a:solidFill>
                  <a:srgbClr val="0081C4"/>
                </a:solidFill>
              </a:rPr>
              <a:t>with the information.</a:t>
            </a:r>
          </a:p>
          <a:p>
            <a:pPr lvl="1"/>
            <a:endParaRPr lang="en-US" sz="2400" dirty="0"/>
          </a:p>
        </p:txBody>
      </p:sp>
      <p:sp>
        <p:nvSpPr>
          <p:cNvPr id="4" name="Content Placeholder 2"/>
          <p:cNvSpPr txBox="1">
            <a:spLocks/>
          </p:cNvSpPr>
          <p:nvPr/>
        </p:nvSpPr>
        <p:spPr>
          <a:xfrm>
            <a:off x="228600" y="3886200"/>
            <a:ext cx="6858000" cy="304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SzPct val="9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90000"/>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lvl="1"/>
            <a:endParaRPr lang="en-US" dirty="0"/>
          </a:p>
        </p:txBody>
      </p:sp>
    </p:spTree>
    <p:extLst>
      <p:ext uri="{BB962C8B-B14F-4D97-AF65-F5344CB8AC3E}">
        <p14:creationId xmlns:p14="http://schemas.microsoft.com/office/powerpoint/2010/main" xmlns="" val="259729442"/>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Notifying Parents of Emergency Safety Intervention Incidents</a:t>
            </a:r>
            <a:endParaRPr lang="en-US" sz="4800" dirty="0"/>
          </a:p>
        </p:txBody>
      </p:sp>
      <p:sp>
        <p:nvSpPr>
          <p:cNvPr id="3" name="Content Placeholder 2"/>
          <p:cNvSpPr>
            <a:spLocks noGrp="1"/>
          </p:cNvSpPr>
          <p:nvPr>
            <p:ph idx="1"/>
          </p:nvPr>
        </p:nvSpPr>
        <p:spPr>
          <a:xfrm>
            <a:off x="76200" y="1524000"/>
            <a:ext cx="8077200" cy="5181600"/>
          </a:xfrm>
        </p:spPr>
        <p:txBody>
          <a:bodyPr>
            <a:normAutofit fontScale="92500"/>
          </a:bodyPr>
          <a:lstStyle/>
          <a:p>
            <a:r>
              <a:rPr lang="en-US" sz="2800" dirty="0">
                <a:solidFill>
                  <a:srgbClr val="0081C4"/>
                </a:solidFill>
              </a:rPr>
              <a:t>Parent notification if </a:t>
            </a:r>
            <a:r>
              <a:rPr lang="en-US" sz="2800" dirty="0" smtClean="0">
                <a:solidFill>
                  <a:srgbClr val="0081C4"/>
                </a:solidFill>
              </a:rPr>
              <a:t>the school is aware that a </a:t>
            </a:r>
            <a:r>
              <a:rPr lang="en-US" sz="2800" b="1" dirty="0">
                <a:solidFill>
                  <a:srgbClr val="0081C4"/>
                </a:solidFill>
              </a:rPr>
              <a:t>law enforcement officer or school resource officer used seclusion, physical restraint, or mechanical </a:t>
            </a:r>
            <a:r>
              <a:rPr lang="en-US" sz="2800" b="1" dirty="0" smtClean="0">
                <a:solidFill>
                  <a:srgbClr val="0081C4"/>
                </a:solidFill>
              </a:rPr>
              <a:t>restraint on a student</a:t>
            </a:r>
            <a:endParaRPr lang="en-US" sz="2800" b="1" dirty="0">
              <a:solidFill>
                <a:srgbClr val="0081C4"/>
              </a:solidFill>
            </a:endParaRPr>
          </a:p>
          <a:p>
            <a:pPr lvl="1"/>
            <a:r>
              <a:rPr lang="en-US" sz="2400" dirty="0" smtClean="0"/>
              <a:t>The </a:t>
            </a:r>
            <a:r>
              <a:rPr lang="en-US" sz="2400" b="1" dirty="0" smtClean="0"/>
              <a:t>school </a:t>
            </a:r>
            <a:r>
              <a:rPr lang="en-US" sz="2400" b="1" dirty="0"/>
              <a:t>must notify the parent the same </a:t>
            </a:r>
            <a:r>
              <a:rPr lang="en-US" sz="2400" dirty="0"/>
              <a:t>day using the parent’s preferred method of </a:t>
            </a:r>
            <a:r>
              <a:rPr lang="en-US" sz="2400" dirty="0" smtClean="0"/>
              <a:t>contact for emergency events.</a:t>
            </a:r>
            <a:endParaRPr lang="en-US" sz="2400" dirty="0"/>
          </a:p>
          <a:p>
            <a:pPr lvl="1"/>
            <a:r>
              <a:rPr lang="en-US" sz="2400" dirty="0"/>
              <a:t>The school is not required to provide the documentation of the incident or the information to the parent specified in </a:t>
            </a:r>
            <a:r>
              <a:rPr lang="en-US" sz="2400" dirty="0" smtClean="0"/>
              <a:t>slides 15 </a:t>
            </a:r>
            <a:r>
              <a:rPr lang="en-US" sz="2400" dirty="0"/>
              <a:t>and </a:t>
            </a:r>
            <a:r>
              <a:rPr lang="en-US" sz="2400" dirty="0" smtClean="0"/>
              <a:t>16.</a:t>
            </a:r>
          </a:p>
          <a:p>
            <a:pPr lvl="1"/>
            <a:r>
              <a:rPr lang="en-US" sz="2400" dirty="0" smtClean="0"/>
              <a:t>The school is </a:t>
            </a:r>
            <a:r>
              <a:rPr lang="en-US" sz="2400" dirty="0"/>
              <a:t>not required to </a:t>
            </a:r>
            <a:r>
              <a:rPr lang="en-US" sz="2400" dirty="0" smtClean="0"/>
              <a:t>report these incidents to</a:t>
            </a:r>
            <a:br>
              <a:rPr lang="en-US" sz="2400" dirty="0" smtClean="0"/>
            </a:br>
            <a:r>
              <a:rPr lang="en-US" sz="2400" dirty="0" smtClean="0"/>
              <a:t>KSDE.</a:t>
            </a:r>
          </a:p>
          <a:p>
            <a:pPr lvl="1"/>
            <a:r>
              <a:rPr lang="en-US" sz="2400" dirty="0"/>
              <a:t>Mechanical restraint includes the use of </a:t>
            </a:r>
            <a:r>
              <a:rPr lang="en-US" sz="2400" dirty="0" smtClean="0"/>
              <a:t/>
            </a:r>
            <a:br>
              <a:rPr lang="en-US" sz="2400" dirty="0" smtClean="0"/>
            </a:br>
            <a:r>
              <a:rPr lang="en-US" sz="2400" dirty="0" smtClean="0"/>
              <a:t>handcuffs</a:t>
            </a:r>
            <a:r>
              <a:rPr lang="en-US" sz="2400" dirty="0"/>
              <a:t>.</a:t>
            </a:r>
          </a:p>
          <a:p>
            <a:pPr lvl="1"/>
            <a:endParaRPr lang="en-US" sz="2400" dirty="0"/>
          </a:p>
          <a:p>
            <a:pPr lvl="1"/>
            <a:endParaRPr lang="en-US" sz="2400" dirty="0"/>
          </a:p>
        </p:txBody>
      </p:sp>
      <p:sp>
        <p:nvSpPr>
          <p:cNvPr id="4" name="Content Placeholder 2"/>
          <p:cNvSpPr txBox="1">
            <a:spLocks/>
          </p:cNvSpPr>
          <p:nvPr/>
        </p:nvSpPr>
        <p:spPr>
          <a:xfrm>
            <a:off x="228600" y="3886200"/>
            <a:ext cx="6858000" cy="304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SzPct val="9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90000"/>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lvl="1"/>
            <a:endParaRPr lang="en-US" dirty="0"/>
          </a:p>
        </p:txBody>
      </p:sp>
    </p:spTree>
    <p:extLst>
      <p:ext uri="{BB962C8B-B14F-4D97-AF65-F5344CB8AC3E}">
        <p14:creationId xmlns:p14="http://schemas.microsoft.com/office/powerpoint/2010/main" xmlns="" val="363124373"/>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Enforcement Exemption</a:t>
            </a:r>
            <a:endParaRPr lang="en-US" dirty="0"/>
          </a:p>
        </p:txBody>
      </p:sp>
      <p:sp>
        <p:nvSpPr>
          <p:cNvPr id="3" name="Content Placeholder 2"/>
          <p:cNvSpPr>
            <a:spLocks noGrp="1"/>
          </p:cNvSpPr>
          <p:nvPr>
            <p:ph idx="1"/>
          </p:nvPr>
        </p:nvSpPr>
        <p:spPr>
          <a:xfrm>
            <a:off x="457200" y="1600200"/>
            <a:ext cx="8229600" cy="5105400"/>
          </a:xfrm>
        </p:spPr>
        <p:txBody>
          <a:bodyPr>
            <a:noAutofit/>
          </a:bodyPr>
          <a:lstStyle/>
          <a:p>
            <a:r>
              <a:rPr lang="en-US" sz="2000" dirty="0" smtClean="0"/>
              <a:t>Exemption</a:t>
            </a:r>
          </a:p>
          <a:p>
            <a:pPr lvl="1"/>
            <a:r>
              <a:rPr lang="en-US" sz="1600" dirty="0" smtClean="0"/>
              <a:t>Campus police officers and school resource officers are exempt from the requirements of emergency safety intervention statutes and regulations when engaged in an activity that has a legitimate law enforcement purpose.</a:t>
            </a:r>
          </a:p>
          <a:p>
            <a:pPr lvl="1"/>
            <a:r>
              <a:rPr lang="en-US" sz="1600" dirty="0" smtClean="0"/>
              <a:t>School security officers are not exempt from the requirements of emergency safety intervention statutes and regulations.</a:t>
            </a:r>
          </a:p>
          <a:p>
            <a:r>
              <a:rPr lang="en-US" sz="2000" dirty="0" smtClean="0"/>
              <a:t>Relevant Definitions</a:t>
            </a:r>
          </a:p>
          <a:p>
            <a:pPr lvl="1"/>
            <a:r>
              <a:rPr lang="en-US" sz="1600" dirty="0" smtClean="0"/>
              <a:t>Campus police officer</a:t>
            </a:r>
          </a:p>
          <a:p>
            <a:pPr lvl="2"/>
            <a:r>
              <a:rPr lang="en-US" sz="1400" dirty="0" smtClean="0"/>
              <a:t>A school security officer designated by the board of education of any school district pursuant to K.S.A. 72-8222</a:t>
            </a:r>
          </a:p>
          <a:p>
            <a:pPr lvl="1"/>
            <a:r>
              <a:rPr lang="en-US" sz="1600" dirty="0" smtClean="0"/>
              <a:t>School resource officer</a:t>
            </a:r>
          </a:p>
          <a:p>
            <a:pPr lvl="2"/>
            <a:r>
              <a:rPr lang="en-US" sz="1400" dirty="0" smtClean="0"/>
              <a:t>A law enforcement officer or police officer employed by a local law enforcement agency who is assigned to a district through an agreement between the local law enforcement agency and the district.</a:t>
            </a:r>
          </a:p>
          <a:p>
            <a:pPr lvl="1"/>
            <a:r>
              <a:rPr lang="en-US" sz="1600" dirty="0" smtClean="0"/>
              <a:t>School security officer</a:t>
            </a:r>
          </a:p>
          <a:p>
            <a:pPr lvl="2"/>
            <a:r>
              <a:rPr lang="en-US" sz="1400" dirty="0" smtClean="0"/>
              <a:t>A person who is employed by a board of education of any school district for</a:t>
            </a:r>
            <a:br>
              <a:rPr lang="en-US" sz="1400" dirty="0" smtClean="0"/>
            </a:br>
            <a:r>
              <a:rPr lang="en-US" sz="1400" dirty="0" smtClean="0"/>
              <a:t>the purpose of aiding and supplementing state and local law</a:t>
            </a:r>
            <a:br>
              <a:rPr lang="en-US" sz="1400" dirty="0" smtClean="0"/>
            </a:br>
            <a:r>
              <a:rPr lang="en-US" sz="1400" dirty="0" smtClean="0"/>
              <a:t>enforcement agencies in which the school district is located, but is</a:t>
            </a:r>
            <a:br>
              <a:rPr lang="en-US" sz="1400" dirty="0" smtClean="0"/>
            </a:br>
            <a:r>
              <a:rPr lang="en-US" sz="1400" dirty="0" smtClean="0"/>
              <a:t>not a law</a:t>
            </a:r>
            <a:r>
              <a:rPr lang="en-US" sz="1400" dirty="0"/>
              <a:t> </a:t>
            </a:r>
            <a:r>
              <a:rPr lang="en-US" sz="1400" dirty="0" smtClean="0"/>
              <a:t>enforcement officer or police officer.</a:t>
            </a:r>
            <a:endParaRPr lang="en-US" sz="1400" dirty="0"/>
          </a:p>
        </p:txBody>
      </p:sp>
    </p:spTree>
    <p:extLst>
      <p:ext uri="{BB962C8B-B14F-4D97-AF65-F5344CB8AC3E}">
        <p14:creationId xmlns:p14="http://schemas.microsoft.com/office/powerpoint/2010/main" xmlns="" val="3860781372"/>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Parent Meeting Requirements</a:t>
            </a:r>
            <a:endParaRPr lang="en-US" sz="4800" dirty="0"/>
          </a:p>
        </p:txBody>
      </p:sp>
      <p:sp>
        <p:nvSpPr>
          <p:cNvPr id="3" name="Content Placeholder 2"/>
          <p:cNvSpPr>
            <a:spLocks noGrp="1"/>
          </p:cNvSpPr>
          <p:nvPr>
            <p:ph idx="1"/>
          </p:nvPr>
        </p:nvSpPr>
        <p:spPr>
          <a:xfrm>
            <a:off x="228600" y="1600200"/>
            <a:ext cx="8534400" cy="4953000"/>
          </a:xfrm>
        </p:spPr>
        <p:txBody>
          <a:bodyPr>
            <a:normAutofit fontScale="92500" lnSpcReduction="20000"/>
          </a:bodyPr>
          <a:lstStyle/>
          <a:p>
            <a:r>
              <a:rPr lang="en-US" sz="2800" dirty="0" smtClean="0"/>
              <a:t>The written documentation of any emergency safety intervention </a:t>
            </a:r>
            <a:r>
              <a:rPr lang="en-US" sz="2800" dirty="0"/>
              <a:t>incident must contain a statement that </a:t>
            </a:r>
            <a:r>
              <a:rPr lang="en-US" sz="2800" b="1" dirty="0"/>
              <a:t>invites and strongly encourages parents to schedule a meeting </a:t>
            </a:r>
            <a:r>
              <a:rPr lang="en-US" sz="2800" dirty="0"/>
              <a:t>to discuss the incident and how to prevent future use of emergency safety interventions; and </a:t>
            </a:r>
            <a:r>
              <a:rPr lang="en-US" sz="2800" b="1" dirty="0"/>
              <a:t>email and phone information</a:t>
            </a:r>
            <a:r>
              <a:rPr lang="en-US" sz="2800" dirty="0"/>
              <a:t> for the parent to contact the school to schedule the emergency safety intervention meeting</a:t>
            </a:r>
            <a:r>
              <a:rPr lang="en-US" sz="2800" dirty="0" smtClean="0"/>
              <a:t>.</a:t>
            </a:r>
          </a:p>
          <a:p>
            <a:r>
              <a:rPr lang="en-US" sz="2800" b="1" dirty="0"/>
              <a:t>After </a:t>
            </a:r>
            <a:r>
              <a:rPr lang="en-US" sz="2800" b="1" dirty="0" smtClean="0"/>
              <a:t>each </a:t>
            </a:r>
            <a:r>
              <a:rPr lang="en-US" sz="2800" b="1" dirty="0"/>
              <a:t>emergency safety intervention incident</a:t>
            </a:r>
            <a:r>
              <a:rPr lang="en-US" sz="2800" dirty="0"/>
              <a:t>, a parent may request a meeting with the school to discuss and debrief the incident. </a:t>
            </a:r>
            <a:r>
              <a:rPr lang="en-US" sz="2800" b="1" dirty="0"/>
              <a:t>A parent may request such meeting verbally, in writing, or by electronic means</a:t>
            </a:r>
            <a:r>
              <a:rPr lang="en-US" sz="2800" dirty="0"/>
              <a:t>. </a:t>
            </a:r>
            <a:r>
              <a:rPr lang="en-US" sz="2800" dirty="0" smtClean="0"/>
              <a:t/>
            </a:r>
            <a:br>
              <a:rPr lang="en-US" sz="2800" dirty="0" smtClean="0"/>
            </a:br>
            <a:r>
              <a:rPr lang="en-US" sz="2800" dirty="0" smtClean="0"/>
              <a:t>The </a:t>
            </a:r>
            <a:r>
              <a:rPr lang="en-US" sz="2800" dirty="0"/>
              <a:t>focus of any meeting convened </a:t>
            </a:r>
            <a:r>
              <a:rPr lang="en-US" sz="2800" dirty="0" smtClean="0"/>
              <a:t>is </a:t>
            </a:r>
            <a:r>
              <a:rPr lang="en-US" sz="2800" dirty="0"/>
              <a:t>to </a:t>
            </a:r>
            <a:r>
              <a:rPr lang="en-US" sz="2800" dirty="0" smtClean="0"/>
              <a:t>discuss </a:t>
            </a:r>
            <a:r>
              <a:rPr lang="en-US" sz="2800" b="1" dirty="0"/>
              <a:t>proactive ways to prevent the need </a:t>
            </a:r>
            <a:r>
              <a:rPr lang="en-US" sz="2800" b="1" dirty="0" smtClean="0"/>
              <a:t>for</a:t>
            </a:r>
            <a:br>
              <a:rPr lang="en-US" sz="2800" b="1" dirty="0" smtClean="0"/>
            </a:br>
            <a:r>
              <a:rPr lang="en-US" sz="2800" b="1" dirty="0" smtClean="0"/>
              <a:t>emergency </a:t>
            </a:r>
            <a:r>
              <a:rPr lang="en-US" sz="2800" b="1" dirty="0"/>
              <a:t>safety interventions and </a:t>
            </a:r>
            <a:r>
              <a:rPr lang="en-US" sz="2800" b="1" dirty="0" smtClean="0"/>
              <a:t>to</a:t>
            </a:r>
            <a:br>
              <a:rPr lang="en-US" sz="2800" b="1" dirty="0" smtClean="0"/>
            </a:br>
            <a:r>
              <a:rPr lang="en-US" sz="2800" b="1" dirty="0" smtClean="0"/>
              <a:t>reduce </a:t>
            </a:r>
            <a:r>
              <a:rPr lang="en-US" sz="2800" b="1" dirty="0"/>
              <a:t>incidents in the future</a:t>
            </a:r>
            <a:r>
              <a:rPr lang="en-US" sz="2800" dirty="0"/>
              <a:t>.</a:t>
            </a:r>
          </a:p>
          <a:p>
            <a:endParaRPr lang="en-US" sz="2800" dirty="0"/>
          </a:p>
        </p:txBody>
      </p:sp>
    </p:spTree>
    <p:extLst>
      <p:ext uri="{BB962C8B-B14F-4D97-AF65-F5344CB8AC3E}">
        <p14:creationId xmlns:p14="http://schemas.microsoft.com/office/powerpoint/2010/main" xmlns="" val="1490818711"/>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Emergency Safety Intervention Regulations</a:t>
            </a:r>
            <a:endParaRPr lang="en-US" dirty="0"/>
          </a:p>
        </p:txBody>
      </p:sp>
      <p:sp>
        <p:nvSpPr>
          <p:cNvPr id="3" name="Content Placeholder 2"/>
          <p:cNvSpPr>
            <a:spLocks noGrp="1"/>
          </p:cNvSpPr>
          <p:nvPr>
            <p:ph idx="1"/>
          </p:nvPr>
        </p:nvSpPr>
        <p:spPr>
          <a:xfrm>
            <a:off x="609600" y="1905000"/>
            <a:ext cx="8305800" cy="4953000"/>
          </a:xfrm>
        </p:spPr>
        <p:txBody>
          <a:bodyPr>
            <a:normAutofit/>
          </a:bodyPr>
          <a:lstStyle/>
          <a:p>
            <a:r>
              <a:rPr lang="en-US" sz="3200" dirty="0" smtClean="0"/>
              <a:t>In April 2013 the Kansas State Board of Education (State Board) passed regulations on the use of emergency safety interventions</a:t>
            </a:r>
          </a:p>
          <a:p>
            <a:endParaRPr lang="en-US" sz="3200" dirty="0"/>
          </a:p>
          <a:p>
            <a:r>
              <a:rPr lang="en-US" sz="3200" dirty="0" smtClean="0"/>
              <a:t>A version of these regulations are still in effect and must be followed by school and district staff</a:t>
            </a:r>
          </a:p>
        </p:txBody>
      </p:sp>
    </p:spTree>
    <p:extLst>
      <p:ext uri="{BB962C8B-B14F-4D97-AF65-F5344CB8AC3E}">
        <p14:creationId xmlns:p14="http://schemas.microsoft.com/office/powerpoint/2010/main" xmlns="" val="1647544399"/>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Parent Meeting Requirements</a:t>
            </a:r>
            <a:endParaRPr lang="en-US" sz="4800" dirty="0"/>
          </a:p>
        </p:txBody>
      </p:sp>
      <p:sp>
        <p:nvSpPr>
          <p:cNvPr id="3" name="Content Placeholder 2"/>
          <p:cNvSpPr>
            <a:spLocks noGrp="1"/>
          </p:cNvSpPr>
          <p:nvPr>
            <p:ph idx="1"/>
          </p:nvPr>
        </p:nvSpPr>
        <p:spPr>
          <a:xfrm>
            <a:off x="228600" y="1600200"/>
            <a:ext cx="8534400" cy="4953000"/>
          </a:xfrm>
        </p:spPr>
        <p:txBody>
          <a:bodyPr>
            <a:normAutofit lnSpcReduction="10000"/>
          </a:bodyPr>
          <a:lstStyle/>
          <a:p>
            <a:r>
              <a:rPr lang="en-US" sz="2800" dirty="0"/>
              <a:t>If a parent requests a meeting to discuss an emergency safety intervention incident, the meeting must be called within 10 </a:t>
            </a:r>
            <a:r>
              <a:rPr lang="en-US" sz="2800" b="1" dirty="0"/>
              <a:t>school</a:t>
            </a:r>
            <a:r>
              <a:rPr lang="en-US" sz="2800" dirty="0"/>
              <a:t> days</a:t>
            </a:r>
            <a:r>
              <a:rPr lang="en-US" sz="2800" dirty="0" smtClean="0"/>
              <a:t>.</a:t>
            </a:r>
          </a:p>
          <a:p>
            <a:r>
              <a:rPr lang="en-US" sz="2800" dirty="0" smtClean="0"/>
              <a:t>Nothing prevents a school from grouping incidents into one meeting for discussion, as long as the timeline in the previous sentence is met.</a:t>
            </a:r>
            <a:endParaRPr lang="en-US" sz="2800" dirty="0"/>
          </a:p>
          <a:p>
            <a:r>
              <a:rPr lang="en-US" sz="2800" dirty="0"/>
              <a:t>The time for calling this meeting shall be </a:t>
            </a:r>
            <a:r>
              <a:rPr lang="en-US" sz="2800" b="1" dirty="0"/>
              <a:t>extended</a:t>
            </a:r>
            <a:r>
              <a:rPr lang="en-US" sz="2800" dirty="0"/>
              <a:t> beyond the 10 school day limit </a:t>
            </a:r>
            <a:r>
              <a:rPr lang="en-US" sz="2800" b="1" dirty="0"/>
              <a:t>if the parent is unable to attend within that time period</a:t>
            </a:r>
            <a:r>
              <a:rPr lang="en-US" sz="2800" dirty="0"/>
              <a:t>.</a:t>
            </a:r>
          </a:p>
          <a:p>
            <a:r>
              <a:rPr lang="en-US" sz="2800" dirty="0"/>
              <a:t>The </a:t>
            </a:r>
            <a:r>
              <a:rPr lang="en-US" sz="2800" b="1" dirty="0"/>
              <a:t>parent </a:t>
            </a:r>
            <a:r>
              <a:rPr lang="en-US" sz="2800" b="1" dirty="0" smtClean="0"/>
              <a:t>will </a:t>
            </a:r>
            <a:r>
              <a:rPr lang="en-US" sz="2800" b="1" dirty="0"/>
              <a:t>determine </a:t>
            </a:r>
            <a:r>
              <a:rPr lang="en-US" sz="2800" dirty="0"/>
              <a:t>whether the </a:t>
            </a:r>
            <a:r>
              <a:rPr lang="en-US" sz="2800" dirty="0" smtClean="0"/>
              <a:t/>
            </a:r>
            <a:br>
              <a:rPr lang="en-US" sz="2800" dirty="0" smtClean="0"/>
            </a:br>
            <a:r>
              <a:rPr lang="en-US" sz="2800" dirty="0" smtClean="0"/>
              <a:t>student </a:t>
            </a:r>
            <a:r>
              <a:rPr lang="en-US" sz="2800" dirty="0"/>
              <a:t>shall be invited to </a:t>
            </a:r>
            <a:r>
              <a:rPr lang="en-US" sz="2800" dirty="0" smtClean="0"/>
              <a:t>the </a:t>
            </a:r>
            <a:r>
              <a:rPr lang="en-US" sz="2800" dirty="0"/>
              <a:t>meeting </a:t>
            </a:r>
          </a:p>
          <a:p>
            <a:endParaRPr lang="en-US" sz="2800" dirty="0"/>
          </a:p>
        </p:txBody>
      </p:sp>
    </p:spTree>
    <p:extLst>
      <p:ext uri="{BB962C8B-B14F-4D97-AF65-F5344CB8AC3E}">
        <p14:creationId xmlns:p14="http://schemas.microsoft.com/office/powerpoint/2010/main" xmlns="" val="1404218231"/>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Meeting Requirements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If the student </a:t>
            </a:r>
            <a:r>
              <a:rPr lang="en-US" u="sng" dirty="0" smtClean="0"/>
              <a:t>has an IEP or a 504 plan</a:t>
            </a:r>
            <a:r>
              <a:rPr lang="en-US" dirty="0" smtClean="0"/>
              <a:t>:</a:t>
            </a:r>
          </a:p>
          <a:p>
            <a:pPr lvl="1"/>
            <a:r>
              <a:rPr lang="en-US" dirty="0" smtClean="0"/>
              <a:t>IEP team or 504 plan team meets to discuss the incident</a:t>
            </a:r>
          </a:p>
          <a:p>
            <a:pPr lvl="2"/>
            <a:r>
              <a:rPr lang="en-US" dirty="0" smtClean="0"/>
              <a:t>When an IEP team meets, all IEP notice and meeting requirements must be followed.</a:t>
            </a:r>
          </a:p>
          <a:p>
            <a:pPr lvl="1"/>
            <a:r>
              <a:rPr lang="en-US" dirty="0" smtClean="0"/>
              <a:t>The team will consider the need to conduct a functional behavioral analysis, develop a behavior intervention plan (BIP), or amend either if already in existence.</a:t>
            </a:r>
          </a:p>
          <a:p>
            <a:pPr lvl="1"/>
            <a:r>
              <a:rPr lang="en-US" dirty="0" smtClean="0"/>
              <a:t>If the student has a 504 plan, the team must discuss and consider the need for a special education evaluation.</a:t>
            </a:r>
          </a:p>
          <a:p>
            <a:r>
              <a:rPr lang="en-US" dirty="0" smtClean="0"/>
              <a:t>If the student </a:t>
            </a:r>
            <a:r>
              <a:rPr lang="en-US" u="sng" dirty="0" smtClean="0"/>
              <a:t>does not</a:t>
            </a:r>
            <a:r>
              <a:rPr lang="en-US" dirty="0"/>
              <a:t> </a:t>
            </a:r>
            <a:r>
              <a:rPr lang="en-US" dirty="0" smtClean="0"/>
              <a:t>have an IEP or a 504 plan:</a:t>
            </a:r>
          </a:p>
          <a:p>
            <a:pPr lvl="1"/>
            <a:r>
              <a:rPr lang="en-US" dirty="0" smtClean="0"/>
              <a:t>Meeting is between the parent, school administrator,</a:t>
            </a:r>
            <a:br>
              <a:rPr lang="en-US" dirty="0" smtClean="0"/>
            </a:br>
            <a:r>
              <a:rPr lang="en-US" dirty="0" smtClean="0"/>
              <a:t>teacher, school employee involved in the incident, and</a:t>
            </a:r>
            <a:br>
              <a:rPr lang="en-US" dirty="0" smtClean="0"/>
            </a:br>
            <a:r>
              <a:rPr lang="en-US" dirty="0" smtClean="0"/>
              <a:t>other school employees that the school administrator</a:t>
            </a:r>
            <a:br>
              <a:rPr lang="en-US" dirty="0" smtClean="0"/>
            </a:br>
            <a:r>
              <a:rPr lang="en-US" dirty="0" smtClean="0"/>
              <a:t>deems appropriate.</a:t>
            </a:r>
          </a:p>
          <a:p>
            <a:pPr lvl="1"/>
            <a:r>
              <a:rPr lang="en-US" dirty="0" smtClean="0"/>
              <a:t>The group will discuss the incident, </a:t>
            </a:r>
            <a:r>
              <a:rPr lang="en-US" dirty="0"/>
              <a:t>consider the need </a:t>
            </a:r>
            <a:r>
              <a:rPr lang="en-US" dirty="0" smtClean="0"/>
              <a:t>for a</a:t>
            </a:r>
            <a:br>
              <a:rPr lang="en-US" dirty="0" smtClean="0"/>
            </a:br>
            <a:r>
              <a:rPr lang="en-US" dirty="0" smtClean="0"/>
              <a:t>functional </a:t>
            </a:r>
            <a:r>
              <a:rPr lang="en-US" dirty="0"/>
              <a:t>behavioral </a:t>
            </a:r>
            <a:r>
              <a:rPr lang="en-US" dirty="0" smtClean="0"/>
              <a:t>analysis</a:t>
            </a:r>
            <a:r>
              <a:rPr lang="en-US" dirty="0"/>
              <a:t> </a:t>
            </a:r>
            <a:r>
              <a:rPr lang="en-US" dirty="0" smtClean="0"/>
              <a:t>or BIP, and consider the</a:t>
            </a:r>
            <a:br>
              <a:rPr lang="en-US" dirty="0" smtClean="0"/>
            </a:br>
            <a:r>
              <a:rPr lang="en-US" dirty="0" smtClean="0"/>
              <a:t>appropriateness of a referral for a special education </a:t>
            </a:r>
            <a:br>
              <a:rPr lang="en-US" dirty="0" smtClean="0"/>
            </a:br>
            <a:r>
              <a:rPr lang="en-US" dirty="0" smtClean="0"/>
              <a:t>evaluation.</a:t>
            </a:r>
            <a:endParaRPr lang="en-US" dirty="0"/>
          </a:p>
        </p:txBody>
      </p:sp>
    </p:spTree>
    <p:extLst>
      <p:ext uri="{BB962C8B-B14F-4D97-AF65-F5344CB8AC3E}">
        <p14:creationId xmlns:p14="http://schemas.microsoft.com/office/powerpoint/2010/main" xmlns="" val="851422998"/>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Parent Meeting Requirements</a:t>
            </a:r>
            <a:endParaRPr lang="en-US" sz="4800" dirty="0"/>
          </a:p>
        </p:txBody>
      </p:sp>
      <p:sp>
        <p:nvSpPr>
          <p:cNvPr id="3" name="Content Placeholder 2"/>
          <p:cNvSpPr>
            <a:spLocks noGrp="1"/>
          </p:cNvSpPr>
          <p:nvPr>
            <p:ph idx="1"/>
          </p:nvPr>
        </p:nvSpPr>
        <p:spPr>
          <a:xfrm>
            <a:off x="228600" y="1600200"/>
            <a:ext cx="8534400" cy="4953000"/>
          </a:xfrm>
        </p:spPr>
        <p:txBody>
          <a:bodyPr>
            <a:normAutofit/>
          </a:bodyPr>
          <a:lstStyle/>
          <a:p>
            <a:r>
              <a:rPr lang="en-US" sz="3200" dirty="0" smtClean="0"/>
              <a:t>For </a:t>
            </a:r>
            <a:r>
              <a:rPr lang="en-US" sz="3200" dirty="0"/>
              <a:t>students who have an </a:t>
            </a:r>
            <a:r>
              <a:rPr lang="en-US" sz="3200" b="1" dirty="0" smtClean="0"/>
              <a:t>IEP</a:t>
            </a:r>
            <a:r>
              <a:rPr lang="en-US" sz="3200" dirty="0" smtClean="0"/>
              <a:t> </a:t>
            </a:r>
            <a:r>
              <a:rPr lang="en-US" sz="3200" dirty="0"/>
              <a:t>and are </a:t>
            </a:r>
            <a:r>
              <a:rPr lang="en-US" sz="3200" b="1" dirty="0"/>
              <a:t>placed in a private school by a parent</a:t>
            </a:r>
            <a:r>
              <a:rPr lang="en-US" sz="3200" dirty="0"/>
              <a:t>, a meeting </a:t>
            </a:r>
            <a:r>
              <a:rPr lang="en-US" sz="3200" dirty="0" smtClean="0"/>
              <a:t>requested </a:t>
            </a:r>
            <a:r>
              <a:rPr lang="en-US" sz="3200" dirty="0"/>
              <a:t>by the parent must include the parent and the private </a:t>
            </a:r>
            <a:r>
              <a:rPr lang="en-US" sz="3200" dirty="0" smtClean="0"/>
              <a:t>school. They will discuss the incident and </a:t>
            </a:r>
            <a:r>
              <a:rPr lang="en-US" sz="3200" dirty="0"/>
              <a:t>consider whether the parent should request an IEP team meeting. </a:t>
            </a:r>
            <a:endParaRPr lang="en-US" sz="3200" dirty="0" smtClean="0"/>
          </a:p>
          <a:p>
            <a:r>
              <a:rPr lang="en-US" sz="3200" dirty="0" smtClean="0"/>
              <a:t>If </a:t>
            </a:r>
            <a:r>
              <a:rPr lang="en-US" sz="3200" dirty="0"/>
              <a:t>the parent requests an IEP team meeting, </a:t>
            </a:r>
            <a:r>
              <a:rPr lang="en-US" sz="3200" dirty="0" smtClean="0"/>
              <a:t/>
            </a:r>
            <a:br>
              <a:rPr lang="en-US" sz="3200" dirty="0" smtClean="0"/>
            </a:br>
            <a:r>
              <a:rPr lang="en-US" sz="3200" b="1" dirty="0" smtClean="0"/>
              <a:t>the </a:t>
            </a:r>
            <a:r>
              <a:rPr lang="en-US" sz="3200" b="1" dirty="0"/>
              <a:t>private school must help facilitate </a:t>
            </a:r>
            <a:r>
              <a:rPr lang="en-US" sz="3200" b="1" dirty="0" smtClean="0"/>
              <a:t/>
            </a:r>
            <a:br>
              <a:rPr lang="en-US" sz="3200" b="1" dirty="0" smtClean="0"/>
            </a:br>
            <a:r>
              <a:rPr lang="en-US" sz="3200" b="1" dirty="0" smtClean="0"/>
              <a:t>such </a:t>
            </a:r>
            <a:r>
              <a:rPr lang="en-US" sz="3200" b="1" dirty="0"/>
              <a:t>meeting</a:t>
            </a:r>
            <a:r>
              <a:rPr lang="en-US" sz="3200" dirty="0"/>
              <a:t>. </a:t>
            </a:r>
          </a:p>
          <a:p>
            <a:endParaRPr lang="en-US" sz="2800" dirty="0"/>
          </a:p>
        </p:txBody>
      </p:sp>
    </p:spTree>
    <p:extLst>
      <p:ext uri="{BB962C8B-B14F-4D97-AF65-F5344CB8AC3E}">
        <p14:creationId xmlns:p14="http://schemas.microsoft.com/office/powerpoint/2010/main" xmlns="" val="1780256908"/>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a:xfrm>
            <a:off x="152400" y="182880"/>
            <a:ext cx="8839200" cy="1111664"/>
          </a:xfrm>
        </p:spPr>
        <p:txBody>
          <a:bodyPr>
            <a:normAutofit/>
          </a:bodyPr>
          <a:lstStyle/>
          <a:p>
            <a:r>
              <a:rPr lang="en-US" dirty="0" smtClean="0"/>
              <a:t>Revision </a:t>
            </a:r>
            <a:r>
              <a:rPr lang="en-US" dirty="0"/>
              <a:t>of District Policies</a:t>
            </a:r>
            <a:r>
              <a:rPr lang="en-US" sz="6600" dirty="0"/>
              <a:t>	</a:t>
            </a:r>
          </a:p>
        </p:txBody>
      </p:sp>
      <p:sp>
        <p:nvSpPr>
          <p:cNvPr id="4" name="Content Placeholder 3"/>
          <p:cNvSpPr>
            <a:spLocks noGrp="1"/>
          </p:cNvSpPr>
          <p:nvPr>
            <p:ph idx="1"/>
          </p:nvPr>
        </p:nvSpPr>
        <p:spPr>
          <a:xfrm>
            <a:off x="304800" y="1600200"/>
            <a:ext cx="8382000" cy="5257800"/>
          </a:xfrm>
        </p:spPr>
        <p:txBody>
          <a:bodyPr rtlCol="0">
            <a:normAutofit/>
          </a:bodyPr>
          <a:lstStyle/>
          <a:p>
            <a:pPr fontAlgn="auto">
              <a:spcAft>
                <a:spcPts val="0"/>
              </a:spcAft>
              <a:buFont typeface="Wingdings" pitchFamily="2" charset="2"/>
              <a:buChar char="§"/>
              <a:defRPr/>
            </a:pPr>
            <a:r>
              <a:rPr lang="en-US" dirty="0" smtClean="0">
                <a:solidFill>
                  <a:srgbClr val="0081C4"/>
                </a:solidFill>
                <a:ea typeface="+mn-ea"/>
              </a:rPr>
              <a:t>Each district must update </a:t>
            </a:r>
            <a:r>
              <a:rPr lang="en-US" dirty="0" smtClean="0">
                <a:solidFill>
                  <a:srgbClr val="0081C4"/>
                </a:solidFill>
              </a:rPr>
              <a:t>its</a:t>
            </a:r>
            <a:r>
              <a:rPr lang="en-US" dirty="0" smtClean="0">
                <a:solidFill>
                  <a:srgbClr val="0081C4"/>
                </a:solidFill>
                <a:ea typeface="+mn-ea"/>
              </a:rPr>
              <a:t> emergency </a:t>
            </a:r>
            <a:r>
              <a:rPr lang="en-US" dirty="0">
                <a:solidFill>
                  <a:srgbClr val="0081C4"/>
                </a:solidFill>
              </a:rPr>
              <a:t>s</a:t>
            </a:r>
            <a:r>
              <a:rPr lang="en-US" dirty="0" smtClean="0">
                <a:solidFill>
                  <a:srgbClr val="0081C4"/>
                </a:solidFill>
                <a:ea typeface="+mn-ea"/>
              </a:rPr>
              <a:t>afety </a:t>
            </a:r>
            <a:r>
              <a:rPr lang="en-US" dirty="0">
                <a:solidFill>
                  <a:srgbClr val="0081C4"/>
                </a:solidFill>
              </a:rPr>
              <a:t>i</a:t>
            </a:r>
            <a:r>
              <a:rPr lang="en-US" dirty="0" smtClean="0">
                <a:solidFill>
                  <a:srgbClr val="0081C4"/>
                </a:solidFill>
                <a:ea typeface="+mn-ea"/>
              </a:rPr>
              <a:t>ntervention policy to be consistent with the requirements of the statutes and regulations. </a:t>
            </a:r>
          </a:p>
          <a:p>
            <a:pPr fontAlgn="auto">
              <a:spcAft>
                <a:spcPts val="0"/>
              </a:spcAft>
              <a:buFont typeface="Wingdings" pitchFamily="2" charset="2"/>
              <a:buChar char="§"/>
              <a:defRPr/>
            </a:pPr>
            <a:r>
              <a:rPr lang="en-US" dirty="0" smtClean="0">
                <a:ea typeface="+mn-ea"/>
              </a:rPr>
              <a:t>KSDE’s expectation is that this will be done by the beginning of the 2016-17 school year.</a:t>
            </a:r>
          </a:p>
          <a:p>
            <a:pPr fontAlgn="auto">
              <a:spcAft>
                <a:spcPts val="0"/>
              </a:spcAft>
              <a:buFont typeface="Wingdings" pitchFamily="2" charset="2"/>
              <a:buChar char="§"/>
              <a:defRPr/>
            </a:pPr>
            <a:r>
              <a:rPr lang="en-US" dirty="0" smtClean="0"/>
              <a:t>The revised district policy must be accessible </a:t>
            </a:r>
            <a:r>
              <a:rPr lang="en-US" u="sng" dirty="0" smtClean="0"/>
              <a:t>on each school’s</a:t>
            </a:r>
            <a:r>
              <a:rPr lang="en-US" dirty="0" smtClean="0"/>
              <a:t> website.</a:t>
            </a:r>
          </a:p>
          <a:p>
            <a:pPr fontAlgn="auto">
              <a:spcAft>
                <a:spcPts val="0"/>
              </a:spcAft>
              <a:buFont typeface="Wingdings" pitchFamily="2" charset="2"/>
              <a:buChar char="§"/>
              <a:defRPr/>
            </a:pPr>
            <a:r>
              <a:rPr lang="en-US" dirty="0" smtClean="0">
                <a:ea typeface="+mn-ea"/>
              </a:rPr>
              <a:t>The revised district policy must be included in each school’s code of conduct, school safety plan, </a:t>
            </a:r>
            <a:r>
              <a:rPr lang="en-US" u="sng" dirty="0" smtClean="0">
                <a:ea typeface="+mn-ea"/>
              </a:rPr>
              <a:t>or</a:t>
            </a:r>
            <a:r>
              <a:rPr lang="en-US" dirty="0" smtClean="0">
                <a:ea typeface="+mn-ea"/>
              </a:rPr>
              <a:t> student handbook.</a:t>
            </a:r>
          </a:p>
          <a:p>
            <a:pPr fontAlgn="auto">
              <a:spcAft>
                <a:spcPts val="0"/>
              </a:spcAft>
              <a:buFont typeface="Wingdings" pitchFamily="2" charset="2"/>
              <a:buChar char="§"/>
              <a:defRPr/>
            </a:pPr>
            <a:r>
              <a:rPr lang="en-US" dirty="0" smtClean="0"/>
              <a:t>The revised district policy must include a schedule</a:t>
            </a:r>
            <a:br>
              <a:rPr lang="en-US" dirty="0" smtClean="0"/>
            </a:br>
            <a:r>
              <a:rPr lang="en-US" dirty="0" smtClean="0"/>
              <a:t>for</a:t>
            </a:r>
            <a:r>
              <a:rPr lang="en-US" dirty="0"/>
              <a:t> </a:t>
            </a:r>
            <a:r>
              <a:rPr lang="en-US" dirty="0" smtClean="0"/>
              <a:t>when and how parents are provided with notice</a:t>
            </a:r>
            <a:br>
              <a:rPr lang="en-US" dirty="0" smtClean="0"/>
            </a:br>
            <a:r>
              <a:rPr lang="en-US" dirty="0" smtClean="0"/>
              <a:t>of the district’s emergency safety intervention</a:t>
            </a:r>
            <a:br>
              <a:rPr lang="en-US" dirty="0" smtClean="0"/>
            </a:br>
            <a:r>
              <a:rPr lang="en-US" dirty="0" smtClean="0"/>
              <a:t>policy.</a:t>
            </a:r>
            <a:endParaRPr lang="en-US" dirty="0" smtClean="0">
              <a:ea typeface="+mn-ea"/>
            </a:endParaRPr>
          </a:p>
        </p:txBody>
      </p:sp>
    </p:spTree>
    <p:extLst>
      <p:ext uri="{BB962C8B-B14F-4D97-AF65-F5344CB8AC3E}">
        <p14:creationId xmlns:p14="http://schemas.microsoft.com/office/powerpoint/2010/main" xmlns="" val="2001533568"/>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Personnel Training</a:t>
            </a:r>
            <a:endParaRPr lang="en-US" dirty="0"/>
          </a:p>
        </p:txBody>
      </p:sp>
      <p:sp>
        <p:nvSpPr>
          <p:cNvPr id="3" name="Content Placeholder 2"/>
          <p:cNvSpPr>
            <a:spLocks noGrp="1"/>
          </p:cNvSpPr>
          <p:nvPr>
            <p:ph idx="1"/>
          </p:nvPr>
        </p:nvSpPr>
        <p:spPr>
          <a:xfrm>
            <a:off x="228600" y="1600200"/>
            <a:ext cx="8686800" cy="4953000"/>
          </a:xfrm>
        </p:spPr>
        <p:txBody>
          <a:bodyPr>
            <a:normAutofit fontScale="92500" lnSpcReduction="10000"/>
          </a:bodyPr>
          <a:lstStyle/>
          <a:p>
            <a:r>
              <a:rPr lang="en-US" sz="2800" dirty="0" smtClean="0"/>
              <a:t>District policies must include school personnel training for </a:t>
            </a:r>
            <a:r>
              <a:rPr lang="en-US" sz="2800" u="sng" dirty="0" smtClean="0"/>
              <a:t>all staff</a:t>
            </a:r>
            <a:r>
              <a:rPr lang="en-US" sz="2800" dirty="0" smtClean="0"/>
              <a:t> in the legal requirements of emergency safety intervention law and</a:t>
            </a:r>
            <a:r>
              <a:rPr lang="en-US" sz="3000" dirty="0" smtClean="0"/>
              <a:t> must address prevention techniques, de-escalation techniques, and positive behavioral intervention strategies</a:t>
            </a:r>
            <a:r>
              <a:rPr lang="en-US" sz="3000" dirty="0"/>
              <a:t>.</a:t>
            </a:r>
            <a:endParaRPr lang="en-US" sz="3000" dirty="0" smtClean="0"/>
          </a:p>
          <a:p>
            <a:pPr lvl="1"/>
            <a:r>
              <a:rPr lang="en-US" sz="2400" dirty="0" smtClean="0"/>
              <a:t>Training must be designed to meet the needs of personnel as appropriate to their duties and potential need to use an emergency </a:t>
            </a:r>
            <a:r>
              <a:rPr lang="en-US" sz="2400" dirty="0"/>
              <a:t>s</a:t>
            </a:r>
            <a:r>
              <a:rPr lang="en-US" sz="2400" dirty="0" smtClean="0"/>
              <a:t>afety intervention.</a:t>
            </a:r>
          </a:p>
          <a:p>
            <a:pPr lvl="1"/>
            <a:r>
              <a:rPr lang="en-US" sz="2400" dirty="0" smtClean="0"/>
              <a:t>If the needs of certain district staff require training on the use of emergency safety intervention such training must be consistent with nationally recognized training programs.</a:t>
            </a:r>
          </a:p>
          <a:p>
            <a:pPr lvl="1"/>
            <a:r>
              <a:rPr lang="en-US" sz="2400" dirty="0" smtClean="0"/>
              <a:t>Schools must maintain documentation on training </a:t>
            </a:r>
            <a:br>
              <a:rPr lang="en-US" sz="2400" dirty="0" smtClean="0"/>
            </a:br>
            <a:r>
              <a:rPr lang="en-US" sz="2400" dirty="0" smtClean="0"/>
              <a:t>provided and lists of participants. </a:t>
            </a:r>
            <a:endParaRPr lang="en-US" sz="2400" dirty="0"/>
          </a:p>
        </p:txBody>
      </p:sp>
    </p:spTree>
    <p:extLst>
      <p:ext uri="{BB962C8B-B14F-4D97-AF65-F5344CB8AC3E}">
        <p14:creationId xmlns:p14="http://schemas.microsoft.com/office/powerpoint/2010/main" xmlns="" val="3631233619"/>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indent="-342900">
              <a:spcBef>
                <a:spcPct val="20000"/>
              </a:spcBef>
            </a:pPr>
            <a:r>
              <a:rPr lang="en-US" sz="4000" dirty="0">
                <a:solidFill>
                  <a:schemeClr val="bg1"/>
                </a:solidFill>
              </a:rPr>
              <a:t>Data Collection and Review of All Instances of </a:t>
            </a:r>
            <a:r>
              <a:rPr lang="en-US" sz="4000" dirty="0" smtClean="0">
                <a:solidFill>
                  <a:schemeClr val="bg1"/>
                </a:solidFill>
              </a:rPr>
              <a:t>Emergency Safety Intervention</a:t>
            </a:r>
            <a:endParaRPr lang="en-US" sz="2800" dirty="0">
              <a:solidFill>
                <a:schemeClr val="bg1"/>
              </a:solidFill>
            </a:endParaRPr>
          </a:p>
        </p:txBody>
      </p:sp>
      <p:sp>
        <p:nvSpPr>
          <p:cNvPr id="3" name="Content Placeholder 2"/>
          <p:cNvSpPr>
            <a:spLocks noGrp="1"/>
          </p:cNvSpPr>
          <p:nvPr>
            <p:ph idx="1"/>
          </p:nvPr>
        </p:nvSpPr>
        <p:spPr>
          <a:xfrm>
            <a:off x="457200" y="1600200"/>
            <a:ext cx="8229600" cy="5105400"/>
          </a:xfrm>
        </p:spPr>
        <p:txBody>
          <a:bodyPr rtlCol="0">
            <a:normAutofit/>
          </a:bodyPr>
          <a:lstStyle/>
          <a:p>
            <a:pPr fontAlgn="auto">
              <a:spcAft>
                <a:spcPts val="0"/>
              </a:spcAft>
              <a:buFont typeface="Wingdings" pitchFamily="2" charset="2"/>
              <a:buChar char="§"/>
              <a:defRPr/>
            </a:pPr>
            <a:r>
              <a:rPr lang="en-US" dirty="0" smtClean="0">
                <a:ea typeface="+mn-ea"/>
              </a:rPr>
              <a:t>District policy must establish a system by which documentation of each use of emergency safety intervention, for all students for which </a:t>
            </a:r>
            <a:r>
              <a:rPr lang="en-US" dirty="0" smtClean="0"/>
              <a:t>the district is responsible,</a:t>
            </a:r>
            <a:r>
              <a:rPr lang="en-US" dirty="0" smtClean="0">
                <a:ea typeface="+mn-ea"/>
              </a:rPr>
              <a:t> is collected and maintained.</a:t>
            </a:r>
          </a:p>
          <a:p>
            <a:pPr fontAlgn="auto">
              <a:spcAft>
                <a:spcPts val="0"/>
              </a:spcAft>
              <a:buFont typeface="Wingdings" pitchFamily="2" charset="2"/>
              <a:buChar char="§"/>
              <a:defRPr/>
            </a:pPr>
            <a:r>
              <a:rPr lang="en-US" dirty="0" smtClean="0">
                <a:ea typeface="+mn-ea"/>
              </a:rPr>
              <a:t>District policy must establish a procedure by which each school will periodically review the use of </a:t>
            </a:r>
            <a:r>
              <a:rPr lang="en-US" dirty="0" smtClean="0"/>
              <a:t>emergency safety interventions</a:t>
            </a:r>
            <a:r>
              <a:rPr lang="en-US" dirty="0" smtClean="0">
                <a:ea typeface="+mn-ea"/>
              </a:rPr>
              <a:t> for all students for which each school is responsible.</a:t>
            </a:r>
          </a:p>
          <a:p>
            <a:pPr fontAlgn="auto">
              <a:spcAft>
                <a:spcPts val="0"/>
              </a:spcAft>
              <a:buFont typeface="Wingdings" pitchFamily="2" charset="2"/>
              <a:buChar char="§"/>
              <a:defRPr/>
            </a:pPr>
            <a:r>
              <a:rPr lang="en-US" dirty="0" smtClean="0">
                <a:ea typeface="+mn-ea"/>
              </a:rPr>
              <a:t>Information maintained by </a:t>
            </a:r>
            <a:r>
              <a:rPr lang="en-US" dirty="0" smtClean="0"/>
              <a:t>each</a:t>
            </a:r>
            <a:r>
              <a:rPr lang="en-US" dirty="0" smtClean="0">
                <a:ea typeface="+mn-ea"/>
              </a:rPr>
              <a:t> school on the use of </a:t>
            </a:r>
            <a:r>
              <a:rPr lang="en-US" dirty="0" smtClean="0"/>
              <a:t>emergency safety intervention</a:t>
            </a:r>
            <a:r>
              <a:rPr lang="en-US" dirty="0" smtClean="0">
                <a:ea typeface="+mn-ea"/>
              </a:rPr>
              <a:t> must be compiled</a:t>
            </a:r>
            <a:br>
              <a:rPr lang="en-US" dirty="0" smtClean="0">
                <a:ea typeface="+mn-ea"/>
              </a:rPr>
            </a:br>
            <a:r>
              <a:rPr lang="en-US" dirty="0" smtClean="0">
                <a:ea typeface="+mn-ea"/>
              </a:rPr>
              <a:t>and submitted, at least biannually, to the district superintendent or superintendent’s designee. </a:t>
            </a:r>
          </a:p>
          <a:p>
            <a:pPr lvl="1" fontAlgn="auto">
              <a:spcAft>
                <a:spcPts val="0"/>
              </a:spcAft>
              <a:buFont typeface="Wingdings" pitchFamily="2" charset="2"/>
              <a:buChar char="§"/>
              <a:defRPr/>
            </a:pPr>
            <a:endParaRPr lang="en-US" dirty="0" smtClean="0">
              <a:solidFill>
                <a:schemeClr val="bg1">
                  <a:lumMod val="10000"/>
                </a:schemeClr>
              </a:solidFill>
              <a:ea typeface="+mn-ea"/>
            </a:endParaRPr>
          </a:p>
        </p:txBody>
      </p:sp>
    </p:spTree>
    <p:extLst>
      <p:ext uri="{BB962C8B-B14F-4D97-AF65-F5344CB8AC3E}">
        <p14:creationId xmlns:p14="http://schemas.microsoft.com/office/powerpoint/2010/main" xmlns="" val="3815549429"/>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Dispute Resolution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45675046"/>
              </p:ext>
            </p:extLst>
          </p:nvPr>
        </p:nvGraphicFramePr>
        <p:xfrm>
          <a:off x="0" y="1524000"/>
          <a:ext cx="9143999"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43478740"/>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State Board’s Administrative Review Process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196791708"/>
              </p:ext>
            </p:extLst>
          </p:nvPr>
        </p:nvGraphicFramePr>
        <p:xfrm>
          <a:off x="449855" y="1569904"/>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540967668"/>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4000" dirty="0" smtClean="0"/>
              <a:t>Reporting of Emergency Safety Intervention Incidents to KSDE</a:t>
            </a:r>
            <a:endParaRPr lang="en-US" sz="4000" dirty="0"/>
          </a:p>
        </p:txBody>
      </p:sp>
      <p:sp>
        <p:nvSpPr>
          <p:cNvPr id="3" name="Content Placeholder 2"/>
          <p:cNvSpPr>
            <a:spLocks noGrp="1"/>
          </p:cNvSpPr>
          <p:nvPr>
            <p:ph idx="1"/>
          </p:nvPr>
        </p:nvSpPr>
        <p:spPr>
          <a:xfrm>
            <a:off x="152400" y="1676400"/>
            <a:ext cx="8229600" cy="5181600"/>
          </a:xfrm>
        </p:spPr>
        <p:txBody>
          <a:bodyPr>
            <a:normAutofit/>
          </a:bodyPr>
          <a:lstStyle/>
          <a:p>
            <a:r>
              <a:rPr lang="en-US" sz="2000" dirty="0" smtClean="0"/>
              <a:t>Reports to KSDE must be submitted at the student level based on the KIDS ID number </a:t>
            </a:r>
            <a:r>
              <a:rPr lang="en-US" sz="2000" dirty="0"/>
              <a:t>and include:</a:t>
            </a:r>
            <a:endParaRPr lang="en-US" sz="2000" dirty="0" smtClean="0"/>
          </a:p>
          <a:p>
            <a:pPr lvl="1"/>
            <a:r>
              <a:rPr lang="en-US" sz="2000" dirty="0" smtClean="0"/>
              <a:t>KIDS ID number</a:t>
            </a:r>
          </a:p>
          <a:p>
            <a:pPr lvl="2"/>
            <a:r>
              <a:rPr lang="en-US" dirty="0"/>
              <a:t>From this KSDE staff will </a:t>
            </a:r>
            <a:r>
              <a:rPr lang="en-US" dirty="0" smtClean="0"/>
              <a:t>pull</a:t>
            </a:r>
            <a:endParaRPr lang="en-US" dirty="0"/>
          </a:p>
          <a:p>
            <a:pPr lvl="3"/>
            <a:r>
              <a:rPr lang="en-US" sz="1800" dirty="0"/>
              <a:t>Student </a:t>
            </a:r>
            <a:r>
              <a:rPr lang="en-US" sz="1800" dirty="0" smtClean="0"/>
              <a:t>race/ethnicity</a:t>
            </a:r>
          </a:p>
          <a:p>
            <a:pPr lvl="3"/>
            <a:r>
              <a:rPr lang="en-US" sz="1800" dirty="0" smtClean="0"/>
              <a:t>Student gender</a:t>
            </a:r>
            <a:endParaRPr lang="en-US" sz="1800" dirty="0"/>
          </a:p>
          <a:p>
            <a:pPr lvl="3"/>
            <a:r>
              <a:rPr lang="en-US" sz="1800" dirty="0"/>
              <a:t>Student </a:t>
            </a:r>
            <a:r>
              <a:rPr lang="en-US" sz="1800" dirty="0" smtClean="0"/>
              <a:t>age</a:t>
            </a:r>
          </a:p>
          <a:p>
            <a:pPr lvl="3"/>
            <a:r>
              <a:rPr lang="en-US" sz="1800" dirty="0" smtClean="0"/>
              <a:t>Student eligibility for free and reduced lunch</a:t>
            </a:r>
          </a:p>
          <a:p>
            <a:pPr lvl="1"/>
            <a:r>
              <a:rPr lang="en-US" dirty="0" smtClean="0"/>
              <a:t>Whether</a:t>
            </a:r>
            <a:r>
              <a:rPr lang="en-US" sz="2000" dirty="0" smtClean="0"/>
              <a:t> the student had an IEP at the time of the incident</a:t>
            </a:r>
          </a:p>
          <a:p>
            <a:pPr lvl="1"/>
            <a:r>
              <a:rPr lang="en-US" dirty="0" smtClean="0"/>
              <a:t>Whether</a:t>
            </a:r>
            <a:r>
              <a:rPr lang="en-US" sz="2000" dirty="0" smtClean="0"/>
              <a:t> the student had a 504 plan at the time of the incident</a:t>
            </a:r>
          </a:p>
          <a:p>
            <a:pPr lvl="1"/>
            <a:r>
              <a:rPr lang="en-US" dirty="0" smtClean="0"/>
              <a:t>Whether</a:t>
            </a:r>
            <a:r>
              <a:rPr lang="en-US" sz="2000" dirty="0" smtClean="0"/>
              <a:t> the student had a BIP at the time of the incident</a:t>
            </a:r>
          </a:p>
          <a:p>
            <a:pPr lvl="1"/>
            <a:r>
              <a:rPr lang="en-US" sz="2000" dirty="0" smtClean="0"/>
              <a:t>Date of incident</a:t>
            </a:r>
          </a:p>
          <a:p>
            <a:pPr lvl="1"/>
            <a:r>
              <a:rPr lang="en-US" sz="2000" dirty="0" smtClean="0"/>
              <a:t>Type of incident (seclusion or physical restraint)</a:t>
            </a:r>
          </a:p>
          <a:p>
            <a:pPr lvl="1"/>
            <a:r>
              <a:rPr lang="en-US" sz="2000" dirty="0" smtClean="0"/>
              <a:t>Duration of incident</a:t>
            </a:r>
            <a:endParaRPr lang="en-US" sz="2000" dirty="0"/>
          </a:p>
        </p:txBody>
      </p:sp>
      <p:sp>
        <p:nvSpPr>
          <p:cNvPr id="4" name="Content Placeholder 2"/>
          <p:cNvSpPr txBox="1">
            <a:spLocks/>
          </p:cNvSpPr>
          <p:nvPr/>
        </p:nvSpPr>
        <p:spPr>
          <a:xfrm rot="696885">
            <a:off x="5421661" y="2473322"/>
            <a:ext cx="2835961" cy="1524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Clr>
                <a:schemeClr val="accent6"/>
              </a:buClr>
              <a:buSzPct val="9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90000"/>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buNone/>
            </a:pPr>
            <a:r>
              <a:rPr lang="en-US" sz="1700" dirty="0"/>
              <a:t>Beginning with the 2016-17 school year, reports will be entered in the new Kansas Integrated Accountability System (KIAS) application. </a:t>
            </a:r>
          </a:p>
        </p:txBody>
      </p:sp>
    </p:spTree>
    <p:extLst>
      <p:ext uri="{BB962C8B-B14F-4D97-AF65-F5344CB8AC3E}">
        <p14:creationId xmlns:p14="http://schemas.microsoft.com/office/powerpoint/2010/main" xmlns="" val="558086588"/>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 I Go For Resources?</a:t>
            </a:r>
            <a:endParaRPr lang="en-US" dirty="0"/>
          </a:p>
        </p:txBody>
      </p:sp>
      <p:sp>
        <p:nvSpPr>
          <p:cNvPr id="4" name="Text Placeholder 3"/>
          <p:cNvSpPr>
            <a:spLocks noGrp="1"/>
          </p:cNvSpPr>
          <p:nvPr>
            <p:ph type="body" idx="1"/>
          </p:nvPr>
        </p:nvSpPr>
        <p:spPr>
          <a:xfrm>
            <a:off x="457200" y="1535113"/>
            <a:ext cx="4040188" cy="880330"/>
          </a:xfrm>
        </p:spPr>
        <p:txBody>
          <a:bodyPr/>
          <a:lstStyle/>
          <a:p>
            <a:r>
              <a:rPr lang="en-US" dirty="0" smtClean="0"/>
              <a:t>www.ksdetasn.org </a:t>
            </a:r>
            <a:endParaRPr lang="en-US" dirty="0"/>
          </a:p>
        </p:txBody>
      </p:sp>
      <p:sp>
        <p:nvSpPr>
          <p:cNvPr id="3" name="Content Placeholder 2"/>
          <p:cNvSpPr>
            <a:spLocks noGrp="1"/>
          </p:cNvSpPr>
          <p:nvPr>
            <p:ph sz="half" idx="2"/>
          </p:nvPr>
        </p:nvSpPr>
        <p:spPr>
          <a:xfrm>
            <a:off x="457200" y="2415443"/>
            <a:ext cx="4040188" cy="4290157"/>
          </a:xfrm>
        </p:spPr>
        <p:txBody>
          <a:bodyPr>
            <a:noAutofit/>
          </a:bodyPr>
          <a:lstStyle/>
          <a:p>
            <a:pPr marL="225425" indent="-225425"/>
            <a:endParaRPr lang="en-US" sz="1100" dirty="0" smtClean="0"/>
          </a:p>
          <a:p>
            <a:pPr marL="225425" indent="-225425"/>
            <a:r>
              <a:rPr lang="en-US" sz="1500" dirty="0" smtClean="0"/>
              <a:t>Emergency safety intervention statutes and regulations</a:t>
            </a:r>
          </a:p>
          <a:p>
            <a:pPr marL="225425" indent="-225425"/>
            <a:r>
              <a:rPr lang="en-US" sz="1500" dirty="0" smtClean="0"/>
              <a:t>Flyer </a:t>
            </a:r>
            <a:r>
              <a:rPr lang="en-US" sz="1500" dirty="0"/>
              <a:t>or bookmark for staff with requirements</a:t>
            </a:r>
          </a:p>
          <a:p>
            <a:pPr marL="225425" indent="-225425"/>
            <a:r>
              <a:rPr lang="en-US" sz="1500" dirty="0"/>
              <a:t>Sample letter to send to a parent after an incident</a:t>
            </a:r>
          </a:p>
          <a:p>
            <a:pPr marL="225425" indent="-225425"/>
            <a:r>
              <a:rPr lang="en-US" sz="1500" dirty="0"/>
              <a:t>Informational packet to distribute to parents after an incident</a:t>
            </a:r>
          </a:p>
          <a:p>
            <a:pPr marL="225425" indent="-225425"/>
            <a:r>
              <a:rPr lang="en-US" sz="1500" dirty="0"/>
              <a:t>Parent designation of preferred method of contact for emergency safety intervention </a:t>
            </a:r>
            <a:br>
              <a:rPr lang="en-US" sz="1500" dirty="0"/>
            </a:br>
            <a:r>
              <a:rPr lang="en-US" sz="1500" dirty="0"/>
              <a:t>incident and same-day notification form</a:t>
            </a:r>
          </a:p>
          <a:p>
            <a:pPr marL="225425" indent="-225425"/>
            <a:r>
              <a:rPr lang="en-US" sz="1500" dirty="0"/>
              <a:t>Sample incident documentation form for staff</a:t>
            </a:r>
          </a:p>
          <a:p>
            <a:pPr marL="225425" indent="-225425"/>
            <a:r>
              <a:rPr lang="en-US" sz="1500" dirty="0"/>
              <a:t>Documentation of medical condition </a:t>
            </a:r>
            <a:r>
              <a:rPr lang="en-US" sz="1500" dirty="0" smtClean="0"/>
              <a:t>form</a:t>
            </a:r>
          </a:p>
          <a:p>
            <a:pPr marL="225425" indent="-225425"/>
            <a:r>
              <a:rPr lang="en-US" sz="1500" dirty="0" smtClean="0"/>
              <a:t>PowerPoint of 2016 changes to statutes and regulations</a:t>
            </a:r>
            <a:endParaRPr lang="en-US" sz="1500" dirty="0"/>
          </a:p>
        </p:txBody>
      </p:sp>
      <p:sp>
        <p:nvSpPr>
          <p:cNvPr id="5" name="Text Placeholder 4"/>
          <p:cNvSpPr>
            <a:spLocks noGrp="1"/>
          </p:cNvSpPr>
          <p:nvPr>
            <p:ph type="body" sz="quarter" idx="3"/>
          </p:nvPr>
        </p:nvSpPr>
        <p:spPr>
          <a:xfrm>
            <a:off x="4645025" y="1535113"/>
            <a:ext cx="4041775" cy="880330"/>
          </a:xfrm>
        </p:spPr>
        <p:txBody>
          <a:bodyPr>
            <a:noAutofit/>
          </a:bodyPr>
          <a:lstStyle/>
          <a:p>
            <a:r>
              <a:rPr lang="en-US" sz="1800" dirty="0" smtClean="0"/>
              <a:t>www.ksde.org/Default.aspx?tabid=524</a:t>
            </a:r>
            <a:endParaRPr lang="en-US" sz="1800" dirty="0"/>
          </a:p>
        </p:txBody>
      </p:sp>
      <p:sp>
        <p:nvSpPr>
          <p:cNvPr id="6" name="Content Placeholder 5"/>
          <p:cNvSpPr>
            <a:spLocks noGrp="1"/>
          </p:cNvSpPr>
          <p:nvPr>
            <p:ph sz="quarter" idx="4"/>
          </p:nvPr>
        </p:nvSpPr>
        <p:spPr>
          <a:xfrm>
            <a:off x="4645025" y="2743199"/>
            <a:ext cx="4041775" cy="3962401"/>
          </a:xfrm>
        </p:spPr>
        <p:txBody>
          <a:bodyPr>
            <a:normAutofit fontScale="62500" lnSpcReduction="20000"/>
          </a:bodyPr>
          <a:lstStyle/>
          <a:p>
            <a:pPr marL="285750" indent="-285750"/>
            <a:endParaRPr lang="en-US" sz="1800" dirty="0" smtClean="0"/>
          </a:p>
          <a:p>
            <a:pPr marL="285750" indent="-285750"/>
            <a:r>
              <a:rPr lang="en-US" sz="2900" dirty="0" smtClean="0"/>
              <a:t>Information </a:t>
            </a:r>
            <a:r>
              <a:rPr lang="en-US" sz="2900" dirty="0"/>
              <a:t>on reporting emergency safety intervention data to KSDE</a:t>
            </a:r>
          </a:p>
          <a:p>
            <a:pPr marL="285750" indent="-285750"/>
            <a:r>
              <a:rPr lang="en-US" sz="2900" dirty="0"/>
              <a:t>A form that parents may use to request administrative review from the Kansas State Board of Education</a:t>
            </a:r>
          </a:p>
          <a:p>
            <a:pPr marL="285750" indent="-285750"/>
            <a:r>
              <a:rPr lang="en-US" sz="2900" dirty="0"/>
              <a:t>Emergency safety intervention data analysis</a:t>
            </a:r>
          </a:p>
          <a:p>
            <a:pPr marL="285750" indent="-285750"/>
            <a:r>
              <a:rPr lang="en-US" sz="2900" dirty="0"/>
              <a:t>Updates are sent out regularly on many KSDE </a:t>
            </a:r>
            <a:r>
              <a:rPr lang="en-US" sz="2900" dirty="0" err="1"/>
              <a:t>listservs</a:t>
            </a:r>
            <a:r>
              <a:rPr lang="en-US" sz="2900" dirty="0"/>
              <a:t> (special education directors’, superintendents’, </a:t>
            </a:r>
            <a:r>
              <a:rPr lang="en-US" sz="2900" dirty="0" smtClean="0"/>
              <a:t/>
            </a:r>
            <a:br>
              <a:rPr lang="en-US" sz="2900" dirty="0" smtClean="0"/>
            </a:br>
            <a:r>
              <a:rPr lang="en-US" sz="2900" dirty="0" smtClean="0"/>
              <a:t>principals</a:t>
            </a:r>
            <a:r>
              <a:rPr lang="en-US" sz="2900" dirty="0"/>
              <a:t>’, and </a:t>
            </a:r>
            <a:r>
              <a:rPr lang="en-US" sz="2900" dirty="0" smtClean="0"/>
              <a:t/>
            </a:r>
            <a:br>
              <a:rPr lang="en-US" sz="2900" dirty="0" smtClean="0"/>
            </a:br>
            <a:r>
              <a:rPr lang="en-US" sz="2900" dirty="0" smtClean="0"/>
              <a:t>Early Childhood,</a:t>
            </a:r>
            <a:br>
              <a:rPr lang="en-US" sz="2900" dirty="0" smtClean="0"/>
            </a:br>
            <a:r>
              <a:rPr lang="en-US" sz="2900" dirty="0" smtClean="0"/>
              <a:t>Special Education,</a:t>
            </a:r>
            <a:br>
              <a:rPr lang="en-US" sz="2900" dirty="0" smtClean="0"/>
            </a:br>
            <a:r>
              <a:rPr lang="en-US" sz="2900" dirty="0" smtClean="0"/>
              <a:t>and </a:t>
            </a:r>
            <a:r>
              <a:rPr lang="en-US" sz="2900" smtClean="0"/>
              <a:t>Title Services)</a:t>
            </a:r>
            <a:endParaRPr lang="en-US" sz="2900" dirty="0"/>
          </a:p>
        </p:txBody>
      </p:sp>
      <p:pic>
        <p:nvPicPr>
          <p:cNvPr id="7" name="Picture 6"/>
          <p:cNvPicPr>
            <a:picLocks noChangeAspect="1"/>
          </p:cNvPicPr>
          <p:nvPr/>
        </p:nvPicPr>
        <p:blipFill>
          <a:blip r:embed="rId3" cstate="print"/>
          <a:stretch>
            <a:fillRect/>
          </a:stretch>
        </p:blipFill>
        <p:spPr>
          <a:xfrm>
            <a:off x="1371600" y="1161514"/>
            <a:ext cx="1920406" cy="859611"/>
          </a:xfrm>
          <a:prstGeom prst="rect">
            <a:avLst/>
          </a:prstGeom>
        </p:spPr>
      </p:pic>
      <p:pic>
        <p:nvPicPr>
          <p:cNvPr id="8" name="Picture 7"/>
          <p:cNvPicPr>
            <a:picLocks noChangeAspect="1"/>
          </p:cNvPicPr>
          <p:nvPr/>
        </p:nvPicPr>
        <p:blipFill>
          <a:blip r:embed="rId4" cstate="print"/>
          <a:stretch>
            <a:fillRect/>
          </a:stretch>
        </p:blipFill>
        <p:spPr>
          <a:xfrm>
            <a:off x="5867400" y="1161514"/>
            <a:ext cx="1207113" cy="938865"/>
          </a:xfrm>
          <a:prstGeom prst="rect">
            <a:avLst/>
          </a:prstGeom>
        </p:spPr>
      </p:pic>
    </p:spTree>
    <p:extLst>
      <p:ext uri="{BB962C8B-B14F-4D97-AF65-F5344CB8AC3E}">
        <p14:creationId xmlns:p14="http://schemas.microsoft.com/office/powerpoint/2010/main" xmlns="" val="2909048292"/>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Emergency Safety Intervention Statutes</a:t>
            </a:r>
            <a:endParaRPr lang="en-US" dirty="0"/>
          </a:p>
        </p:txBody>
      </p:sp>
      <p:sp>
        <p:nvSpPr>
          <p:cNvPr id="3" name="Content Placeholder 2"/>
          <p:cNvSpPr>
            <a:spLocks noGrp="1"/>
          </p:cNvSpPr>
          <p:nvPr>
            <p:ph idx="1"/>
          </p:nvPr>
        </p:nvSpPr>
        <p:spPr>
          <a:xfrm>
            <a:off x="228600" y="1600200"/>
            <a:ext cx="5181600" cy="5029200"/>
          </a:xfrm>
        </p:spPr>
        <p:txBody>
          <a:bodyPr>
            <a:normAutofit fontScale="92500" lnSpcReduction="10000"/>
          </a:bodyPr>
          <a:lstStyle/>
          <a:p>
            <a:r>
              <a:rPr lang="en-US" dirty="0"/>
              <a:t>On June 4, 2015, statutes were enacted regarding the use of seclusion and restraint in schools. </a:t>
            </a:r>
            <a:endParaRPr lang="en-US" dirty="0" smtClean="0"/>
          </a:p>
          <a:p>
            <a:r>
              <a:rPr lang="en-US" dirty="0"/>
              <a:t>These statutes created an Emergency Safety Intervention Task Force to study and review the use of emergency safety interventions; and to prepare a report for the governor and the legislature on its findings and recommendations concerning the use of those interventions. </a:t>
            </a:r>
          </a:p>
          <a:p>
            <a:r>
              <a:rPr lang="en-US" dirty="0"/>
              <a:t>On July 1, 2016, House Substitute for Senate Bill No. 193, amending the emergency safety intervention statutes, went into effect.</a:t>
            </a:r>
          </a:p>
        </p:txBody>
      </p:sp>
      <p:pic>
        <p:nvPicPr>
          <p:cNvPr id="5" name="Picture 4"/>
          <p:cNvPicPr>
            <a:picLocks noChangeAspect="1"/>
          </p:cNvPicPr>
          <p:nvPr/>
        </p:nvPicPr>
        <p:blipFill>
          <a:blip r:embed="rId3" cstate="print"/>
          <a:stretch>
            <a:fillRect/>
          </a:stretch>
        </p:blipFill>
        <p:spPr>
          <a:xfrm rot="380040">
            <a:off x="5604208" y="1377998"/>
            <a:ext cx="3082813" cy="3687640"/>
          </a:xfrm>
          <a:prstGeom prst="rect">
            <a:avLst/>
          </a:prstGeom>
        </p:spPr>
      </p:pic>
    </p:spTree>
    <p:extLst>
      <p:ext uri="{BB962C8B-B14F-4D97-AF65-F5344CB8AC3E}">
        <p14:creationId xmlns:p14="http://schemas.microsoft.com/office/powerpoint/2010/main" xmlns="" val="1037868213"/>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Focus on Prevention</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KSDE does not promote the use of emergency </a:t>
            </a:r>
            <a:r>
              <a:rPr lang="en-US" dirty="0"/>
              <a:t>s</a:t>
            </a:r>
            <a:r>
              <a:rPr lang="en-US" dirty="0" smtClean="0"/>
              <a:t>afety intervention with any student.</a:t>
            </a:r>
          </a:p>
          <a:p>
            <a:endParaRPr lang="en-US" sz="1300" dirty="0" smtClean="0"/>
          </a:p>
          <a:p>
            <a:r>
              <a:rPr lang="en-US" dirty="0" smtClean="0"/>
              <a:t>KSDE recommends </a:t>
            </a:r>
            <a:r>
              <a:rPr lang="en-US" dirty="0"/>
              <a:t>a</a:t>
            </a:r>
            <a:r>
              <a:rPr lang="en-US" dirty="0" smtClean="0"/>
              <a:t> focus on prevention because there are REAL DANGERS when using emergency safety intervention.</a:t>
            </a:r>
          </a:p>
          <a:p>
            <a:endParaRPr lang="en-US" sz="1300" dirty="0" smtClean="0"/>
          </a:p>
          <a:p>
            <a:r>
              <a:rPr lang="en-US" dirty="0" smtClean="0"/>
              <a:t>Emergency safety intervention is </a:t>
            </a:r>
            <a:r>
              <a:rPr lang="en-US" b="1" dirty="0" smtClean="0"/>
              <a:t>not</a:t>
            </a:r>
            <a:r>
              <a:rPr lang="en-US" dirty="0" smtClean="0"/>
              <a:t> part of a tiered intervention plan – it is </a:t>
            </a:r>
            <a:r>
              <a:rPr lang="en-US" b="1" u="sng" dirty="0" smtClean="0">
                <a:solidFill>
                  <a:srgbClr val="FF0000"/>
                </a:solidFill>
              </a:rPr>
              <a:t>ONLY</a:t>
            </a:r>
            <a:r>
              <a:rPr lang="en-US" dirty="0" smtClean="0"/>
              <a:t> to be used in an </a:t>
            </a:r>
            <a:r>
              <a:rPr lang="en-US" u="sng" dirty="0" smtClean="0">
                <a:solidFill>
                  <a:srgbClr val="FF0000"/>
                </a:solidFill>
              </a:rPr>
              <a:t>EMERGENCY</a:t>
            </a:r>
            <a:r>
              <a:rPr lang="en-US" dirty="0"/>
              <a:t>.</a:t>
            </a:r>
            <a:endParaRPr lang="en-US" u="sng" dirty="0" smtClean="0">
              <a:solidFill>
                <a:srgbClr val="FF0000"/>
              </a:solidFill>
            </a:endParaRPr>
          </a:p>
          <a:p>
            <a:endParaRPr lang="en-US" sz="1200" dirty="0"/>
          </a:p>
          <a:p>
            <a:r>
              <a:rPr lang="en-US" dirty="0" smtClean="0"/>
              <a:t>Emergency safety interventions are reactive </a:t>
            </a:r>
            <a:br>
              <a:rPr lang="en-US" dirty="0" smtClean="0"/>
            </a:br>
            <a:r>
              <a:rPr lang="en-US" dirty="0" smtClean="0"/>
              <a:t>strategies and do not decrease the likelihood of </a:t>
            </a:r>
            <a:r>
              <a:rPr lang="en-US" dirty="0"/>
              <a:t>a</a:t>
            </a:r>
            <a:r>
              <a:rPr lang="en-US" dirty="0" smtClean="0"/>
              <a:t> </a:t>
            </a:r>
            <a:br>
              <a:rPr lang="en-US" dirty="0" smtClean="0"/>
            </a:br>
            <a:r>
              <a:rPr lang="en-US" dirty="0" smtClean="0"/>
              <a:t>behavior from</a:t>
            </a:r>
            <a:r>
              <a:rPr lang="en-US" dirty="0"/>
              <a:t> </a:t>
            </a:r>
            <a:r>
              <a:rPr lang="en-US" dirty="0" smtClean="0"/>
              <a:t>occurring. </a:t>
            </a:r>
            <a:endParaRPr lang="en-US" dirty="0"/>
          </a:p>
        </p:txBody>
      </p:sp>
    </p:spTree>
    <p:extLst>
      <p:ext uri="{BB962C8B-B14F-4D97-AF65-F5344CB8AC3E}">
        <p14:creationId xmlns:p14="http://schemas.microsoft.com/office/powerpoint/2010/main" xmlns="" val="292895629"/>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Focus on Prevention</a:t>
            </a:r>
            <a:endParaRPr lang="en-US" dirty="0"/>
          </a:p>
        </p:txBody>
      </p:sp>
      <p:sp>
        <p:nvSpPr>
          <p:cNvPr id="3" name="Content Placeholder 2"/>
          <p:cNvSpPr>
            <a:spLocks noGrp="1"/>
          </p:cNvSpPr>
          <p:nvPr>
            <p:ph idx="1"/>
          </p:nvPr>
        </p:nvSpPr>
        <p:spPr>
          <a:xfrm>
            <a:off x="228600" y="1600200"/>
            <a:ext cx="3810000" cy="5029200"/>
          </a:xfrm>
        </p:spPr>
        <p:txBody>
          <a:bodyPr>
            <a:normAutofit/>
          </a:bodyPr>
          <a:lstStyle/>
          <a:p>
            <a:r>
              <a:rPr lang="en-US" dirty="0" smtClean="0"/>
              <a:t>Focus on using proactive strategies to support students, including positive </a:t>
            </a:r>
            <a:r>
              <a:rPr lang="en-US" dirty="0"/>
              <a:t>b</a:t>
            </a:r>
            <a:r>
              <a:rPr lang="en-US" dirty="0" smtClean="0"/>
              <a:t>ehavior </a:t>
            </a:r>
            <a:r>
              <a:rPr lang="en-US" dirty="0"/>
              <a:t>i</a:t>
            </a:r>
            <a:r>
              <a:rPr lang="en-US" dirty="0" smtClean="0"/>
              <a:t>nterventions and supports.</a:t>
            </a:r>
          </a:p>
          <a:p>
            <a:endParaRPr lang="en-US" dirty="0"/>
          </a:p>
          <a:p>
            <a:r>
              <a:rPr lang="en-US" dirty="0" smtClean="0"/>
              <a:t>De-escalation is helpful to begin to identify acting out behavior early and use proactive strategies to decrease the use of seclusion and restraint.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24291" y="1600200"/>
            <a:ext cx="4648200" cy="3581400"/>
          </a:xfrm>
          <a:prstGeom prst="rect">
            <a:avLst/>
          </a:prstGeom>
        </p:spPr>
      </p:pic>
    </p:spTree>
    <p:extLst>
      <p:ext uri="{BB962C8B-B14F-4D97-AF65-F5344CB8AC3E}">
        <p14:creationId xmlns:p14="http://schemas.microsoft.com/office/powerpoint/2010/main" xmlns="" val="3975615915"/>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Autofit/>
          </a:bodyPr>
          <a:lstStyle/>
          <a:p>
            <a:r>
              <a:rPr lang="en-US" sz="7200" dirty="0" smtClean="0"/>
              <a:t>A Focus on Prevention</a:t>
            </a:r>
            <a:endParaRPr lang="en-US" sz="7200" dirty="0"/>
          </a:p>
        </p:txBody>
      </p:sp>
      <p:sp>
        <p:nvSpPr>
          <p:cNvPr id="33795" name="Content Placeholder 2"/>
          <p:cNvSpPr>
            <a:spLocks noGrp="1"/>
          </p:cNvSpPr>
          <p:nvPr>
            <p:ph idx="1"/>
          </p:nvPr>
        </p:nvSpPr>
        <p:spPr>
          <a:xfrm>
            <a:off x="304800" y="1752600"/>
            <a:ext cx="8534400" cy="4572000"/>
          </a:xfrm>
        </p:spPr>
        <p:txBody>
          <a:bodyPr>
            <a:normAutofit/>
          </a:bodyPr>
          <a:lstStyle/>
          <a:p>
            <a:r>
              <a:rPr lang="en-US" sz="2800" dirty="0" smtClean="0"/>
              <a:t>Emergency safety interventions should </a:t>
            </a:r>
            <a:r>
              <a:rPr lang="en-US" sz="2800" u="sng" dirty="0"/>
              <a:t>not</a:t>
            </a:r>
            <a:r>
              <a:rPr lang="en-US" sz="2800" dirty="0"/>
              <a:t> be a planned intervention for a specific student under foreseeable circumstances. </a:t>
            </a:r>
          </a:p>
          <a:p>
            <a:r>
              <a:rPr lang="en-US" sz="2800" dirty="0" smtClean="0"/>
              <a:t>Behavior intervention plans should focus on the results of functional behavior assessments and teaching replacement behavior. </a:t>
            </a:r>
          </a:p>
          <a:p>
            <a:r>
              <a:rPr lang="en-US" sz="2800" dirty="0" smtClean="0"/>
              <a:t>If </a:t>
            </a:r>
            <a:r>
              <a:rPr lang="en-US" sz="2800" dirty="0"/>
              <a:t>you are planning for it, it means you can see it coming. </a:t>
            </a:r>
            <a:r>
              <a:rPr lang="en-US" sz="2800" b="1" dirty="0"/>
              <a:t>If you can see it coming</a:t>
            </a:r>
            <a:r>
              <a:rPr lang="en-US" sz="2800" dirty="0"/>
              <a:t>, </a:t>
            </a:r>
            <a:r>
              <a:rPr lang="en-US" sz="2800" b="1" dirty="0"/>
              <a:t>every effort </a:t>
            </a:r>
            <a:r>
              <a:rPr lang="en-US" sz="2800" b="1" dirty="0" smtClean="0"/>
              <a:t/>
            </a:r>
            <a:br>
              <a:rPr lang="en-US" sz="2800" b="1" dirty="0" smtClean="0"/>
            </a:br>
            <a:r>
              <a:rPr lang="en-US" sz="2800" b="1" dirty="0" smtClean="0"/>
              <a:t>should </a:t>
            </a:r>
            <a:r>
              <a:rPr lang="en-US" sz="2800" b="1" dirty="0"/>
              <a:t>be made for prevention.</a:t>
            </a:r>
            <a:r>
              <a:rPr lang="en-US" sz="2800" dirty="0"/>
              <a:t> </a:t>
            </a:r>
          </a:p>
        </p:txBody>
      </p:sp>
    </p:spTree>
    <p:extLst>
      <p:ext uri="{BB962C8B-B14F-4D97-AF65-F5344CB8AC3E}">
        <p14:creationId xmlns:p14="http://schemas.microsoft.com/office/powerpoint/2010/main" xmlns="" val="2922433546"/>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Take Away Point: </a:t>
            </a:r>
            <a:r>
              <a:rPr lang="en-US" sz="4400" dirty="0" smtClean="0"/>
              <a:t>If </a:t>
            </a:r>
            <a:r>
              <a:rPr lang="en-US" sz="4400" dirty="0"/>
              <a:t>you </a:t>
            </a:r>
            <a:r>
              <a:rPr lang="en-US" sz="4400" dirty="0" smtClean="0"/>
              <a:t>use an Emergency Safety Intervention, you must</a:t>
            </a:r>
            <a:endParaRPr lang="en-US" sz="4400" dirty="0"/>
          </a:p>
        </p:txBody>
      </p:sp>
      <p:sp>
        <p:nvSpPr>
          <p:cNvPr id="52227" name="Content Placeholder 2"/>
          <p:cNvSpPr>
            <a:spLocks noGrp="1"/>
          </p:cNvSpPr>
          <p:nvPr>
            <p:ph idx="1"/>
          </p:nvPr>
        </p:nvSpPr>
        <p:spPr>
          <a:xfrm>
            <a:off x="685800" y="1600200"/>
            <a:ext cx="8001000" cy="4525963"/>
          </a:xfrm>
        </p:spPr>
        <p:txBody>
          <a:bodyPr>
            <a:normAutofit/>
          </a:bodyPr>
          <a:lstStyle/>
          <a:p>
            <a:pPr marL="514350" indent="-514350">
              <a:buClr>
                <a:schemeClr val="tx2"/>
              </a:buClr>
              <a:buSzPct val="100000"/>
              <a:buFont typeface="Calibri" charset="0"/>
              <a:buAutoNum type="arabicPeriod"/>
            </a:pPr>
            <a:r>
              <a:rPr lang="en-US" sz="3200" dirty="0"/>
              <a:t>Document it.</a:t>
            </a:r>
          </a:p>
          <a:p>
            <a:pPr marL="514350" indent="-514350">
              <a:buClrTx/>
              <a:buFont typeface="Calibri" charset="0"/>
              <a:buAutoNum type="arabicPeriod"/>
            </a:pPr>
            <a:r>
              <a:rPr lang="en-US" sz="3200" dirty="0"/>
              <a:t>Notify parents. </a:t>
            </a:r>
          </a:p>
          <a:p>
            <a:pPr marL="514350" indent="-514350">
              <a:buClrTx/>
              <a:buFont typeface="Calibri" charset="0"/>
              <a:buAutoNum type="arabicPeriod"/>
            </a:pPr>
            <a:r>
              <a:rPr lang="en-US" sz="3200" u="sng" dirty="0"/>
              <a:t>Learn from it</a:t>
            </a:r>
            <a:r>
              <a:rPr lang="en-US" sz="3200" dirty="0"/>
              <a:t>.</a:t>
            </a:r>
          </a:p>
          <a:p>
            <a:pPr marL="514350" indent="-514350">
              <a:buClrTx/>
              <a:buFont typeface="Calibri" charset="0"/>
              <a:buAutoNum type="arabicPeriod"/>
            </a:pPr>
            <a:r>
              <a:rPr lang="en-US" sz="3200" dirty="0"/>
              <a:t>Seek training on how to implement tiers of prevention and intervention.</a:t>
            </a:r>
          </a:p>
        </p:txBody>
      </p:sp>
    </p:spTree>
    <p:extLst>
      <p:ext uri="{BB962C8B-B14F-4D97-AF65-F5344CB8AC3E}">
        <p14:creationId xmlns:p14="http://schemas.microsoft.com/office/powerpoint/2010/main" xmlns="" val="1802919411"/>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Contact Information</a:t>
            </a:r>
            <a:endParaRPr lang="en-US" sz="6000" dirty="0"/>
          </a:p>
        </p:txBody>
      </p:sp>
      <p:sp>
        <p:nvSpPr>
          <p:cNvPr id="3" name="Content Placeholder 2"/>
          <p:cNvSpPr>
            <a:spLocks noGrp="1"/>
          </p:cNvSpPr>
          <p:nvPr>
            <p:ph idx="1"/>
          </p:nvPr>
        </p:nvSpPr>
        <p:spPr>
          <a:xfrm>
            <a:off x="152400" y="1600200"/>
            <a:ext cx="8839200" cy="4267200"/>
          </a:xfrm>
        </p:spPr>
        <p:txBody>
          <a:bodyPr>
            <a:normAutofit/>
          </a:bodyPr>
          <a:lstStyle/>
          <a:p>
            <a:r>
              <a:rPr lang="en-US" sz="3600" dirty="0"/>
              <a:t>For more information:</a:t>
            </a:r>
          </a:p>
          <a:p>
            <a:pPr marL="457200" lvl="1" indent="0">
              <a:buNone/>
            </a:pPr>
            <a:r>
              <a:rPr lang="en-US" sz="3200" dirty="0" smtClean="0"/>
              <a:t>Laura </a:t>
            </a:r>
            <a:r>
              <a:rPr lang="en-US" sz="3200" dirty="0"/>
              <a:t>Jurgensen at </a:t>
            </a:r>
            <a:r>
              <a:rPr lang="en-US" sz="3200" u="sng" dirty="0">
                <a:hlinkClick r:id="rId2"/>
              </a:rPr>
              <a:t>ljurgensen@ksde.org</a:t>
            </a:r>
            <a:r>
              <a:rPr lang="en-US" sz="3200" dirty="0"/>
              <a:t> or </a:t>
            </a:r>
            <a:r>
              <a:rPr lang="en-US" sz="3200" dirty="0" smtClean="0"/>
              <a:t>785-296-5522</a:t>
            </a:r>
          </a:p>
          <a:p>
            <a:pPr marL="457200" lvl="1" indent="0">
              <a:buNone/>
            </a:pPr>
            <a:r>
              <a:rPr lang="en-US" sz="3200" dirty="0" smtClean="0"/>
              <a:t>or </a:t>
            </a:r>
            <a:r>
              <a:rPr lang="en-US" sz="3200" dirty="0"/>
              <a:t/>
            </a:r>
            <a:br>
              <a:rPr lang="en-US" sz="3200" dirty="0"/>
            </a:br>
            <a:r>
              <a:rPr lang="en-US" sz="3200" dirty="0"/>
              <a:t>Julie Ehler at </a:t>
            </a:r>
            <a:r>
              <a:rPr lang="en-US" sz="3200" dirty="0">
                <a:hlinkClick r:id="rId3"/>
              </a:rPr>
              <a:t>jehler@ksde.org</a:t>
            </a:r>
            <a:r>
              <a:rPr lang="en-US" sz="3200" dirty="0"/>
              <a:t> or 785-296-1944</a:t>
            </a:r>
          </a:p>
          <a:p>
            <a:endParaRPr lang="en-US" dirty="0" smtClean="0"/>
          </a:p>
        </p:txBody>
      </p:sp>
      <p:sp>
        <p:nvSpPr>
          <p:cNvPr id="4" name="Rectangle 3"/>
          <p:cNvSpPr/>
          <p:nvPr/>
        </p:nvSpPr>
        <p:spPr>
          <a:xfrm>
            <a:off x="163497" y="5867400"/>
            <a:ext cx="6553200" cy="900246"/>
          </a:xfrm>
          <a:prstGeom prst="rect">
            <a:avLst/>
          </a:prstGeom>
        </p:spPr>
        <p:txBody>
          <a:bodyPr wrap="square">
            <a:spAutoFit/>
          </a:bodyPr>
          <a:lstStyle/>
          <a:p>
            <a:r>
              <a:rPr lang="en-US" sz="1050" dirty="0"/>
              <a:t>The Kansas State Department of Education does not discriminate on the basis of race, color, national origin, sex, disability, or age in its programs and activities and provides equal access to the Boy Scouts and other </a:t>
            </a:r>
            <a:r>
              <a:rPr lang="en-US" sz="1050" dirty="0" smtClean="0"/>
              <a:t>designated </a:t>
            </a:r>
            <a:r>
              <a:rPr lang="en-US" sz="1050" dirty="0"/>
              <a:t>youth groups. The following person has been </a:t>
            </a:r>
            <a:r>
              <a:rPr lang="en-US" sz="1050" dirty="0" smtClean="0"/>
              <a:t>designated </a:t>
            </a:r>
            <a:r>
              <a:rPr lang="en-US" sz="1050" dirty="0"/>
              <a:t>to handle inquiries regarding the non-discrimination policies: </a:t>
            </a:r>
            <a:r>
              <a:rPr lang="en-US" sz="1050" dirty="0" smtClean="0"/>
              <a:t>KSDE </a:t>
            </a:r>
            <a:r>
              <a:rPr lang="en-US" sz="1050" dirty="0"/>
              <a:t>General Counsel, Office of General Counsel, KSDE, Landon State Office Building, 900 SW Jackson, Suite 102, Topeka, KS 66612, (785) 296-3201</a:t>
            </a:r>
          </a:p>
        </p:txBody>
      </p:sp>
    </p:spTree>
    <p:extLst>
      <p:ext uri="{BB962C8B-B14F-4D97-AF65-F5344CB8AC3E}">
        <p14:creationId xmlns:p14="http://schemas.microsoft.com/office/powerpoint/2010/main" xmlns="" val="298792715"/>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Keeping the Terms Straight</a:t>
            </a:r>
            <a:endParaRPr lang="en-US" sz="4400" dirty="0"/>
          </a:p>
        </p:txBody>
      </p:sp>
      <p:sp>
        <p:nvSpPr>
          <p:cNvPr id="3" name="Content Placeholder 2"/>
          <p:cNvSpPr>
            <a:spLocks noGrp="1"/>
          </p:cNvSpPr>
          <p:nvPr>
            <p:ph idx="1"/>
          </p:nvPr>
        </p:nvSpPr>
        <p:spPr>
          <a:xfrm>
            <a:off x="228600" y="1600199"/>
            <a:ext cx="8534400" cy="3506055"/>
          </a:xfrm>
        </p:spPr>
        <p:txBody>
          <a:bodyPr>
            <a:noAutofit/>
          </a:bodyPr>
          <a:lstStyle/>
          <a:p>
            <a:r>
              <a:rPr lang="en-US" sz="1800" u="sng" dirty="0" smtClean="0"/>
              <a:t>Emergency </a:t>
            </a:r>
            <a:r>
              <a:rPr lang="en-US" sz="1800" u="sng" dirty="0"/>
              <a:t>Safety Intervention </a:t>
            </a:r>
            <a:r>
              <a:rPr lang="en-US" sz="1800" u="sng" dirty="0" smtClean="0"/>
              <a:t>Law</a:t>
            </a:r>
            <a:r>
              <a:rPr lang="en-US" sz="1800" dirty="0" smtClean="0"/>
              <a:t>: </a:t>
            </a:r>
            <a:r>
              <a:rPr lang="en-US" sz="1800" dirty="0"/>
              <a:t>Requirements relating to the use of </a:t>
            </a:r>
            <a:r>
              <a:rPr lang="en-US" sz="1800" dirty="0" smtClean="0"/>
              <a:t>emergency safety interventions</a:t>
            </a:r>
            <a:r>
              <a:rPr lang="en-US" sz="1800" dirty="0"/>
              <a:t>, includes both statutes and </a:t>
            </a:r>
            <a:r>
              <a:rPr lang="en-US" sz="1800" dirty="0" smtClean="0"/>
              <a:t>regulations.</a:t>
            </a:r>
            <a:r>
              <a:rPr lang="en-US" sz="1800" u="sng" dirty="0"/>
              <a:t> </a:t>
            </a:r>
            <a:endParaRPr lang="en-US" sz="1800" u="sng" dirty="0" smtClean="0"/>
          </a:p>
          <a:p>
            <a:r>
              <a:rPr lang="en-US" sz="1800" u="sng" dirty="0" smtClean="0"/>
              <a:t>Statutes</a:t>
            </a:r>
            <a:r>
              <a:rPr lang="en-US" sz="1800" dirty="0" smtClean="0"/>
              <a:t>: Passed by the legislature and signed by the governor.</a:t>
            </a:r>
          </a:p>
          <a:p>
            <a:r>
              <a:rPr lang="en-US" sz="1800" u="sng" dirty="0" smtClean="0"/>
              <a:t>The </a:t>
            </a:r>
            <a:r>
              <a:rPr lang="en-US" sz="1800" u="sng" dirty="0"/>
              <a:t>Freedom from Unsafe Restraint and Seclusion Act</a:t>
            </a:r>
            <a:r>
              <a:rPr lang="en-US" sz="1800" dirty="0"/>
              <a:t>: </a:t>
            </a:r>
            <a:r>
              <a:rPr lang="en-US" sz="1800" dirty="0" smtClean="0"/>
              <a:t>The </a:t>
            </a:r>
            <a:r>
              <a:rPr lang="en-US" sz="1800" dirty="0"/>
              <a:t>name of the statutes concerning the use of </a:t>
            </a:r>
            <a:r>
              <a:rPr lang="en-US" sz="1800" dirty="0" smtClean="0"/>
              <a:t>emergency safety interventions, </a:t>
            </a:r>
            <a:r>
              <a:rPr lang="en-US" sz="1800" dirty="0"/>
              <a:t>originally enacted in 2015 and amended in </a:t>
            </a:r>
            <a:r>
              <a:rPr lang="en-US" sz="1800" dirty="0" smtClean="0"/>
              <a:t>2016.</a:t>
            </a:r>
            <a:endParaRPr lang="en-US" sz="1800" u="sng" dirty="0" smtClean="0"/>
          </a:p>
          <a:p>
            <a:r>
              <a:rPr lang="en-US" sz="1800" u="sng" dirty="0" smtClean="0"/>
              <a:t>Regulations</a:t>
            </a:r>
            <a:r>
              <a:rPr lang="en-US" sz="1800" dirty="0"/>
              <a:t>: </a:t>
            </a:r>
            <a:r>
              <a:rPr lang="en-US" sz="1800" dirty="0" smtClean="0"/>
              <a:t>Requirements </a:t>
            </a:r>
            <a:r>
              <a:rPr lang="en-US" sz="1800" dirty="0"/>
              <a:t>adopted by the Kansas </a:t>
            </a:r>
            <a:r>
              <a:rPr lang="en-US" sz="1800" dirty="0" smtClean="0"/>
              <a:t>State Board </a:t>
            </a:r>
            <a:r>
              <a:rPr lang="en-US" sz="1800" dirty="0"/>
              <a:t>of Education that have the full force and effect of law. </a:t>
            </a:r>
            <a:r>
              <a:rPr lang="en-US" sz="1800" dirty="0" smtClean="0"/>
              <a:t>Regulations </a:t>
            </a:r>
            <a:r>
              <a:rPr lang="en-US" sz="1800" dirty="0"/>
              <a:t>were originally adopted in 2013, </a:t>
            </a:r>
            <a:r>
              <a:rPr lang="en-US" sz="1800" dirty="0" smtClean="0"/>
              <a:t>amended in 2016, </a:t>
            </a:r>
            <a:r>
              <a:rPr lang="en-US" sz="1800" dirty="0"/>
              <a:t>and will be amended in the </a:t>
            </a:r>
            <a:r>
              <a:rPr lang="en-US" sz="1800" dirty="0" smtClean="0"/>
              <a:t>future. </a:t>
            </a:r>
          </a:p>
          <a:p>
            <a:r>
              <a:rPr lang="en-US" sz="1800" u="sng" dirty="0" smtClean="0"/>
              <a:t>Regulatory </a:t>
            </a:r>
            <a:r>
              <a:rPr lang="en-US" sz="1800" u="sng" dirty="0"/>
              <a:t>requirements</a:t>
            </a:r>
            <a:r>
              <a:rPr lang="en-US" sz="1800" dirty="0"/>
              <a:t>: </a:t>
            </a:r>
            <a:r>
              <a:rPr lang="en-US" sz="1800" dirty="0" smtClean="0"/>
              <a:t>Referring </a:t>
            </a:r>
            <a:r>
              <a:rPr lang="en-US" sz="1800" dirty="0"/>
              <a:t>to the requirements relating to the use of </a:t>
            </a:r>
            <a:r>
              <a:rPr lang="en-US" sz="1800" dirty="0" smtClean="0"/>
              <a:t>emergency </a:t>
            </a:r>
            <a:r>
              <a:rPr lang="en-US" sz="1800" dirty="0"/>
              <a:t>s</a:t>
            </a:r>
            <a:r>
              <a:rPr lang="en-US" sz="1800" dirty="0" smtClean="0"/>
              <a:t>afety </a:t>
            </a:r>
            <a:r>
              <a:rPr lang="en-US" sz="1800" dirty="0"/>
              <a:t>i</a:t>
            </a:r>
            <a:r>
              <a:rPr lang="en-US" sz="1800" dirty="0" smtClean="0"/>
              <a:t>nterventions</a:t>
            </a:r>
            <a:r>
              <a:rPr lang="en-US" sz="1800" dirty="0"/>
              <a:t>, includes both statutes and regulations</a:t>
            </a:r>
            <a:r>
              <a:rPr lang="en-US" sz="1800" dirty="0" smtClean="0"/>
              <a:t>.</a:t>
            </a:r>
            <a:endParaRPr lang="en-US" sz="1800" dirty="0"/>
          </a:p>
        </p:txBody>
      </p:sp>
      <p:sp>
        <p:nvSpPr>
          <p:cNvPr id="6" name="Content Placeholder 2"/>
          <p:cNvSpPr txBox="1">
            <a:spLocks/>
          </p:cNvSpPr>
          <p:nvPr/>
        </p:nvSpPr>
        <p:spPr>
          <a:xfrm>
            <a:off x="228600" y="4953000"/>
            <a:ext cx="6553200" cy="15993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SzPct val="9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90000"/>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B1A089"/>
              </a:buClr>
              <a:buSzPct val="95000"/>
              <a:buFont typeface="Wingdings" pitchFamily="2" charset="2"/>
              <a:buChar char="§"/>
              <a:tabLst/>
              <a:defRPr/>
            </a:pPr>
            <a:r>
              <a:rPr kumimoji="0" lang="en-US" sz="1800" b="0" i="0" u="sng" strike="noStrike" kern="1200" cap="none" spc="0" normalizeH="0" baseline="0" noProof="0" dirty="0" smtClean="0">
                <a:ln>
                  <a:noFill/>
                </a:ln>
                <a:solidFill>
                  <a:srgbClr val="0081C4"/>
                </a:solidFill>
                <a:effectLst/>
                <a:uLnTx/>
                <a:uFillTx/>
                <a:latin typeface="Franklin Gothic Book"/>
                <a:ea typeface="+mn-ea"/>
                <a:cs typeface="+mn-cs"/>
              </a:rPr>
              <a:t>Standards</a:t>
            </a:r>
            <a:r>
              <a:rPr kumimoji="0" lang="en-US" sz="1800" b="0" i="0" u="none" strike="noStrike" kern="1200" cap="none" spc="0" normalizeH="0" baseline="0" noProof="0" dirty="0" smtClean="0">
                <a:ln>
                  <a:noFill/>
                </a:ln>
                <a:solidFill>
                  <a:srgbClr val="0081C4"/>
                </a:solidFill>
                <a:effectLst/>
                <a:uLnTx/>
                <a:uFillTx/>
                <a:latin typeface="Franklin Gothic Book"/>
                <a:ea typeface="+mn-ea"/>
                <a:cs typeface="+mn-cs"/>
              </a:rPr>
              <a:t>: The emergency safety intervention statutes and regulations provide a uniform standard of when emergency safety intervention may be used. School districts are required to draft district policies that conform to the uniform standard in the emergency safety intervention statute and regulations.</a:t>
            </a:r>
            <a:endParaRPr kumimoji="0" lang="en-US" sz="1800" b="0" i="0" u="none" strike="noStrike" kern="1200" cap="none" spc="0" normalizeH="0" baseline="0" noProof="0" dirty="0">
              <a:ln>
                <a:noFill/>
              </a:ln>
              <a:solidFill>
                <a:srgbClr val="0081C4"/>
              </a:solidFill>
              <a:effectLst/>
              <a:uLnTx/>
              <a:uFillTx/>
              <a:latin typeface="Franklin Gothic Book"/>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B1A089"/>
              </a:buClr>
              <a:buSzPct val="95000"/>
              <a:buFont typeface="Wingdings" pitchFamily="2" charset="2"/>
              <a:buChar char="§"/>
              <a:tabLst/>
              <a:defRPr/>
            </a:pPr>
            <a:endParaRPr kumimoji="0" lang="en-US" sz="2400" b="0" i="0" u="none" strike="noStrike" kern="1200" cap="none" spc="0" normalizeH="0" baseline="0" noProof="0" dirty="0" smtClean="0">
              <a:ln>
                <a:noFill/>
              </a:ln>
              <a:solidFill>
                <a:srgbClr val="0081C4"/>
              </a:solidFill>
              <a:effectLst/>
              <a:uLnTx/>
              <a:uFillTx/>
              <a:latin typeface="Franklin Gothic Book"/>
              <a:ea typeface="+mn-ea"/>
              <a:cs typeface="+mn-cs"/>
            </a:endParaRPr>
          </a:p>
        </p:txBody>
      </p:sp>
    </p:spTree>
    <p:extLst>
      <p:ext uri="{BB962C8B-B14F-4D97-AF65-F5344CB8AC3E}">
        <p14:creationId xmlns:p14="http://schemas.microsoft.com/office/powerpoint/2010/main" xmlns="" val="144825262"/>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Emergency Safety Intervention Requirements</a:t>
            </a:r>
            <a:endParaRPr lang="en-US" sz="4800"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sz="2800" dirty="0" smtClean="0"/>
              <a:t>Understanding the requirements at a glance</a:t>
            </a:r>
          </a:p>
          <a:p>
            <a:pPr lvl="1"/>
            <a:r>
              <a:rPr lang="en-US" sz="2200" dirty="0"/>
              <a:t>Key </a:t>
            </a:r>
            <a:r>
              <a:rPr lang="en-US" sz="2200" dirty="0" smtClean="0"/>
              <a:t>definitions</a:t>
            </a:r>
            <a:endParaRPr lang="en-US" sz="2200" dirty="0"/>
          </a:p>
          <a:p>
            <a:pPr lvl="1"/>
            <a:r>
              <a:rPr lang="en-US" sz="2200" dirty="0"/>
              <a:t>When an </a:t>
            </a:r>
            <a:r>
              <a:rPr lang="en-US" sz="2200" dirty="0" smtClean="0"/>
              <a:t>emergency </a:t>
            </a:r>
            <a:r>
              <a:rPr lang="en-US" sz="2200" dirty="0"/>
              <a:t>s</a:t>
            </a:r>
            <a:r>
              <a:rPr lang="en-US" sz="2200" dirty="0" smtClean="0"/>
              <a:t>afety </a:t>
            </a:r>
            <a:r>
              <a:rPr lang="en-US" sz="2200" dirty="0"/>
              <a:t>i</a:t>
            </a:r>
            <a:r>
              <a:rPr lang="en-US" sz="2200" dirty="0" smtClean="0"/>
              <a:t>ntervention </a:t>
            </a:r>
            <a:r>
              <a:rPr lang="en-US" sz="2200" dirty="0"/>
              <a:t>may be </a:t>
            </a:r>
            <a:r>
              <a:rPr lang="en-US" sz="2200" dirty="0" smtClean="0"/>
              <a:t>used</a:t>
            </a:r>
          </a:p>
          <a:p>
            <a:pPr lvl="1"/>
            <a:r>
              <a:rPr lang="en-US" sz="2200" dirty="0"/>
              <a:t>T</a:t>
            </a:r>
            <a:r>
              <a:rPr lang="en-US" sz="2200" dirty="0" smtClean="0"/>
              <a:t>he requirement of a known medical condition that could put the student </a:t>
            </a:r>
            <a:r>
              <a:rPr lang="en-US" sz="2200" dirty="0"/>
              <a:t>in mental or physical danger as a result of </a:t>
            </a:r>
            <a:r>
              <a:rPr lang="en-US" sz="2200" dirty="0" smtClean="0"/>
              <a:t>the emergency </a:t>
            </a:r>
            <a:r>
              <a:rPr lang="en-US" sz="2200" dirty="0"/>
              <a:t>safety </a:t>
            </a:r>
            <a:r>
              <a:rPr lang="en-US" sz="2200" dirty="0" smtClean="0"/>
              <a:t>intervention</a:t>
            </a:r>
          </a:p>
          <a:p>
            <a:pPr lvl="1"/>
            <a:r>
              <a:rPr lang="en-US" sz="2200" dirty="0" smtClean="0"/>
              <a:t>Notifying </a:t>
            </a:r>
            <a:r>
              <a:rPr lang="en-US" sz="2200" dirty="0"/>
              <a:t>p</a:t>
            </a:r>
            <a:r>
              <a:rPr lang="en-US" sz="2200" dirty="0" smtClean="0"/>
              <a:t>arents </a:t>
            </a:r>
            <a:r>
              <a:rPr lang="en-US" sz="2200" dirty="0"/>
              <a:t>of an </a:t>
            </a:r>
            <a:r>
              <a:rPr lang="en-US" sz="2200" dirty="0" smtClean="0"/>
              <a:t>emergency </a:t>
            </a:r>
            <a:r>
              <a:rPr lang="en-US" sz="2200" dirty="0"/>
              <a:t>s</a:t>
            </a:r>
            <a:r>
              <a:rPr lang="en-US" sz="2200" dirty="0" smtClean="0"/>
              <a:t>afety </a:t>
            </a:r>
            <a:r>
              <a:rPr lang="en-US" sz="2200" dirty="0"/>
              <a:t>i</a:t>
            </a:r>
            <a:r>
              <a:rPr lang="en-US" sz="2200" dirty="0" smtClean="0"/>
              <a:t>ntervention </a:t>
            </a:r>
            <a:r>
              <a:rPr lang="en-US" sz="2200" dirty="0"/>
              <a:t>i</a:t>
            </a:r>
            <a:r>
              <a:rPr lang="en-US" sz="2200" dirty="0" smtClean="0"/>
              <a:t>ncident</a:t>
            </a:r>
          </a:p>
          <a:p>
            <a:pPr lvl="1"/>
            <a:r>
              <a:rPr lang="en-US" sz="2200" dirty="0" smtClean="0"/>
              <a:t>Law </a:t>
            </a:r>
            <a:r>
              <a:rPr lang="en-US" sz="2200" dirty="0"/>
              <a:t>e</a:t>
            </a:r>
            <a:r>
              <a:rPr lang="en-US" sz="2200" dirty="0" smtClean="0"/>
              <a:t>nforcement </a:t>
            </a:r>
            <a:r>
              <a:rPr lang="en-US" sz="2200" dirty="0"/>
              <a:t>e</a:t>
            </a:r>
            <a:r>
              <a:rPr lang="en-US" sz="2200" dirty="0" smtClean="0"/>
              <a:t>xemption</a:t>
            </a:r>
          </a:p>
          <a:p>
            <a:pPr lvl="1"/>
            <a:r>
              <a:rPr lang="en-US" sz="2200" dirty="0" smtClean="0"/>
              <a:t>Meeting with parent to discuss an emergency </a:t>
            </a:r>
            <a:r>
              <a:rPr lang="en-US" sz="2200" dirty="0"/>
              <a:t>s</a:t>
            </a:r>
            <a:r>
              <a:rPr lang="en-US" sz="2200" dirty="0" smtClean="0"/>
              <a:t>afety </a:t>
            </a:r>
            <a:r>
              <a:rPr lang="en-US" sz="2200" dirty="0"/>
              <a:t>i</a:t>
            </a:r>
            <a:r>
              <a:rPr lang="en-US" sz="2200" dirty="0" smtClean="0"/>
              <a:t>ntervention incident(s)</a:t>
            </a:r>
          </a:p>
          <a:p>
            <a:pPr lvl="1"/>
            <a:r>
              <a:rPr lang="en-US" sz="2200" dirty="0" smtClean="0"/>
              <a:t>District policies and school personnel training</a:t>
            </a:r>
            <a:endParaRPr lang="en-US" sz="2200" dirty="0"/>
          </a:p>
          <a:p>
            <a:pPr lvl="1"/>
            <a:r>
              <a:rPr lang="en-US" sz="2200" dirty="0"/>
              <a:t>Local </a:t>
            </a:r>
            <a:r>
              <a:rPr lang="en-US" sz="2200" dirty="0" smtClean="0"/>
              <a:t>dispute </a:t>
            </a:r>
            <a:r>
              <a:rPr lang="en-US" sz="2200" dirty="0"/>
              <a:t>r</a:t>
            </a:r>
            <a:r>
              <a:rPr lang="en-US" sz="2200" dirty="0" smtClean="0"/>
              <a:t>esolution </a:t>
            </a:r>
            <a:r>
              <a:rPr lang="en-US" sz="2200" dirty="0"/>
              <a:t>and State Board a</a:t>
            </a:r>
            <a:r>
              <a:rPr lang="en-US" sz="2200" dirty="0" smtClean="0"/>
              <a:t>dministrative</a:t>
            </a:r>
            <a:br>
              <a:rPr lang="en-US" sz="2200" dirty="0" smtClean="0"/>
            </a:br>
            <a:r>
              <a:rPr lang="en-US" sz="2200" dirty="0"/>
              <a:t>r</a:t>
            </a:r>
            <a:r>
              <a:rPr lang="en-US" sz="2200" dirty="0" smtClean="0"/>
              <a:t>eview</a:t>
            </a:r>
            <a:endParaRPr lang="en-US" sz="2200" dirty="0"/>
          </a:p>
          <a:p>
            <a:pPr lvl="1"/>
            <a:r>
              <a:rPr lang="en-US" sz="2200" dirty="0"/>
              <a:t>Reporting </a:t>
            </a:r>
            <a:r>
              <a:rPr lang="en-US" sz="2200" dirty="0" smtClean="0"/>
              <a:t>emergency </a:t>
            </a:r>
            <a:r>
              <a:rPr lang="en-US" sz="2200" dirty="0"/>
              <a:t>s</a:t>
            </a:r>
            <a:r>
              <a:rPr lang="en-US" sz="2200" dirty="0" smtClean="0"/>
              <a:t>afety </a:t>
            </a:r>
            <a:r>
              <a:rPr lang="en-US" sz="2200" dirty="0"/>
              <a:t>i</a:t>
            </a:r>
            <a:r>
              <a:rPr lang="en-US" sz="2200" dirty="0" smtClean="0"/>
              <a:t>ntervention </a:t>
            </a:r>
            <a:r>
              <a:rPr lang="en-US" sz="2200" dirty="0"/>
              <a:t>data to </a:t>
            </a:r>
            <a:r>
              <a:rPr lang="en-US" sz="2200" dirty="0" smtClean="0"/>
              <a:t/>
            </a:r>
            <a:br>
              <a:rPr lang="en-US" sz="2200" dirty="0" smtClean="0"/>
            </a:br>
            <a:r>
              <a:rPr lang="en-US" sz="2200" dirty="0" smtClean="0"/>
              <a:t>the </a:t>
            </a:r>
            <a:r>
              <a:rPr lang="en-US" sz="2200" dirty="0"/>
              <a:t>Kansas State Department of Education (KSDE</a:t>
            </a:r>
            <a:r>
              <a:rPr lang="en-US" sz="2200" dirty="0" smtClean="0"/>
              <a:t>)</a:t>
            </a:r>
          </a:p>
        </p:txBody>
      </p:sp>
    </p:spTree>
    <p:extLst>
      <p:ext uri="{BB962C8B-B14F-4D97-AF65-F5344CB8AC3E}">
        <p14:creationId xmlns:p14="http://schemas.microsoft.com/office/powerpoint/2010/main" xmlns="" val="3378300927"/>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Autofit/>
          </a:bodyPr>
          <a:lstStyle/>
          <a:p>
            <a:r>
              <a:rPr lang="en-US" sz="7200" b="1" dirty="0" smtClean="0">
                <a:solidFill>
                  <a:schemeClr val="bg1"/>
                </a:solidFill>
                <a:effectLst/>
              </a:rPr>
              <a:t>Definitions</a:t>
            </a:r>
            <a:endParaRPr lang="en-US" sz="7200" b="1" dirty="0">
              <a:solidFill>
                <a:schemeClr val="bg1"/>
              </a:solidFill>
              <a:effectLst/>
            </a:endParaRPr>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sz="2800" b="1" dirty="0" smtClean="0"/>
              <a:t>Emergency Safety Intervention - </a:t>
            </a:r>
            <a:r>
              <a:rPr lang="en-US" sz="2800" dirty="0"/>
              <a:t>T</a:t>
            </a:r>
            <a:r>
              <a:rPr lang="en-US" sz="2800" dirty="0" smtClean="0"/>
              <a:t>he use of seclusion or physical restraint</a:t>
            </a:r>
          </a:p>
          <a:p>
            <a:r>
              <a:rPr lang="en-US" sz="2800" b="1" dirty="0" smtClean="0"/>
              <a:t>Incident - </a:t>
            </a:r>
            <a:r>
              <a:rPr lang="en-US" sz="2800" dirty="0"/>
              <a:t>E</a:t>
            </a:r>
            <a:r>
              <a:rPr lang="en-US" sz="2800" dirty="0" smtClean="0"/>
              <a:t>ach occurrence of the use of an emergency safety intervention</a:t>
            </a:r>
            <a:endParaRPr lang="en-US" sz="2800" b="1" dirty="0" smtClean="0"/>
          </a:p>
          <a:p>
            <a:r>
              <a:rPr lang="en-US" sz="2800" b="1" dirty="0" smtClean="0"/>
              <a:t>Physical Restraint</a:t>
            </a:r>
          </a:p>
          <a:p>
            <a:pPr lvl="1"/>
            <a:r>
              <a:rPr lang="en-US" sz="2400" dirty="0"/>
              <a:t>B</a:t>
            </a:r>
            <a:r>
              <a:rPr lang="en-US" sz="2400" dirty="0" smtClean="0"/>
              <a:t>odily force used to substantially limit a student’s movement, except that consensual, solicited, or unintentional contact and contact to provide comfort, assistance or instruction shall not be deemed to be physical restraint</a:t>
            </a:r>
          </a:p>
          <a:p>
            <a:pPr lvl="1"/>
            <a:r>
              <a:rPr lang="en-US" sz="2400" b="1" dirty="0" smtClean="0"/>
              <a:t>Physical escort is </a:t>
            </a:r>
            <a:r>
              <a:rPr lang="en-US" sz="2400" b="1" u="sng" dirty="0"/>
              <a:t>not</a:t>
            </a:r>
            <a:r>
              <a:rPr lang="en-US" sz="2400" b="1" dirty="0"/>
              <a:t> physical </a:t>
            </a:r>
            <a:r>
              <a:rPr lang="en-US" sz="2400" b="1" dirty="0" smtClean="0"/>
              <a:t>restraint</a:t>
            </a:r>
            <a:r>
              <a:rPr lang="en-US" sz="2400" dirty="0" smtClean="0"/>
              <a:t>. This is </a:t>
            </a:r>
            <a:r>
              <a:rPr lang="en-US" sz="2400" dirty="0"/>
              <a:t>the </a:t>
            </a:r>
            <a:r>
              <a:rPr lang="en-US" sz="2400" dirty="0" smtClean="0"/>
              <a:t/>
            </a:r>
            <a:br>
              <a:rPr lang="en-US" sz="2400" dirty="0" smtClean="0"/>
            </a:br>
            <a:r>
              <a:rPr lang="en-US" sz="2400" dirty="0" smtClean="0"/>
              <a:t>temporary </a:t>
            </a:r>
            <a:r>
              <a:rPr lang="en-US" sz="2400" dirty="0"/>
              <a:t>touching or holding </a:t>
            </a:r>
            <a:r>
              <a:rPr lang="en-US" sz="2400" dirty="0" smtClean="0"/>
              <a:t>the hand</a:t>
            </a:r>
            <a:r>
              <a:rPr lang="en-US" sz="2400" dirty="0"/>
              <a:t>, wrist, arm, </a:t>
            </a:r>
            <a:r>
              <a:rPr lang="en-US" sz="2400" dirty="0" smtClean="0"/>
              <a:t/>
            </a:r>
            <a:br>
              <a:rPr lang="en-US" sz="2400" dirty="0" smtClean="0"/>
            </a:br>
            <a:r>
              <a:rPr lang="en-US" sz="2400" dirty="0" smtClean="0"/>
              <a:t>shoulder or </a:t>
            </a:r>
            <a:r>
              <a:rPr lang="en-US" sz="2400" dirty="0"/>
              <a:t>back of a student who is acting out </a:t>
            </a:r>
            <a:r>
              <a:rPr lang="en-US" sz="2400" dirty="0" smtClean="0"/>
              <a:t/>
            </a:r>
            <a:br>
              <a:rPr lang="en-US" sz="2400" dirty="0" smtClean="0"/>
            </a:br>
            <a:r>
              <a:rPr lang="en-US" sz="2400" dirty="0" smtClean="0"/>
              <a:t>for the purpose </a:t>
            </a:r>
            <a:r>
              <a:rPr lang="en-US" sz="2400" dirty="0"/>
              <a:t>of inducing the student to walk </a:t>
            </a:r>
            <a:r>
              <a:rPr lang="en-US" sz="2400" dirty="0" smtClean="0"/>
              <a:t/>
            </a:r>
            <a:br>
              <a:rPr lang="en-US" sz="2400" dirty="0" smtClean="0"/>
            </a:br>
            <a:r>
              <a:rPr lang="en-US" sz="2400" dirty="0" smtClean="0"/>
              <a:t>to </a:t>
            </a:r>
            <a:r>
              <a:rPr lang="en-US" sz="2400" dirty="0"/>
              <a:t>a </a:t>
            </a:r>
            <a:r>
              <a:rPr lang="en-US" sz="2400" dirty="0" smtClean="0"/>
              <a:t>safe location, </a:t>
            </a:r>
          </a:p>
          <a:p>
            <a:pPr marL="457200" lvl="1" indent="0">
              <a:buNone/>
            </a:pPr>
            <a:endParaRPr lang="en-US" sz="2400" dirty="0" smtClean="0"/>
          </a:p>
        </p:txBody>
      </p:sp>
    </p:spTree>
    <p:extLst>
      <p:ext uri="{BB962C8B-B14F-4D97-AF65-F5344CB8AC3E}">
        <p14:creationId xmlns:p14="http://schemas.microsoft.com/office/powerpoint/2010/main" xmlns="" val="1471435975"/>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Autofit/>
          </a:bodyPr>
          <a:lstStyle/>
          <a:p>
            <a:r>
              <a:rPr lang="en-US" sz="7200" b="1" dirty="0">
                <a:solidFill>
                  <a:schemeClr val="bg1"/>
                </a:solidFill>
                <a:effectLst/>
              </a:rPr>
              <a:t>Definitions</a:t>
            </a:r>
            <a:endParaRPr lang="en-US" sz="7200" b="1" dirty="0">
              <a:solidFill>
                <a:srgbClr val="FF0000"/>
              </a:solidFill>
            </a:endParaRPr>
          </a:p>
        </p:txBody>
      </p:sp>
      <p:sp>
        <p:nvSpPr>
          <p:cNvPr id="3" name="Content Placeholder 2"/>
          <p:cNvSpPr>
            <a:spLocks noGrp="1"/>
          </p:cNvSpPr>
          <p:nvPr>
            <p:ph idx="1"/>
          </p:nvPr>
        </p:nvSpPr>
        <p:spPr>
          <a:xfrm>
            <a:off x="457200" y="1524000"/>
            <a:ext cx="8229600" cy="5181600"/>
          </a:xfrm>
        </p:spPr>
        <p:txBody>
          <a:bodyPr>
            <a:noAutofit/>
          </a:bodyPr>
          <a:lstStyle/>
          <a:p>
            <a:r>
              <a:rPr lang="en-US" sz="2800" b="1" dirty="0" smtClean="0"/>
              <a:t>Seclusion</a:t>
            </a:r>
          </a:p>
          <a:p>
            <a:pPr lvl="1"/>
            <a:r>
              <a:rPr lang="en-US" sz="2400" dirty="0"/>
              <a:t>T</a:t>
            </a:r>
            <a:r>
              <a:rPr lang="en-US" sz="2400" dirty="0" smtClean="0"/>
              <a:t>he placement of a student in a location where all of the following conditions are met:</a:t>
            </a:r>
          </a:p>
          <a:p>
            <a:pPr lvl="2"/>
            <a:r>
              <a:rPr lang="en-US" sz="2000" dirty="0"/>
              <a:t>The student is placed in an enclosed area by school personnel</a:t>
            </a:r>
          </a:p>
          <a:p>
            <a:pPr lvl="2"/>
            <a:r>
              <a:rPr lang="en-US" sz="2000" dirty="0"/>
              <a:t>The student is purposefully isolated from adults and peers</a:t>
            </a:r>
          </a:p>
          <a:p>
            <a:pPr lvl="2"/>
            <a:r>
              <a:rPr lang="en-US" sz="2000" dirty="0"/>
              <a:t>The student is prevented from leaving or the student reasonably believes that such student will be prevented from leaving the enclosed </a:t>
            </a:r>
            <a:r>
              <a:rPr lang="en-US" sz="2000" dirty="0" smtClean="0"/>
              <a:t>area</a:t>
            </a:r>
          </a:p>
          <a:p>
            <a:pPr lvl="1"/>
            <a:r>
              <a:rPr lang="en-US" sz="2400" b="1" dirty="0" smtClean="0"/>
              <a:t>Time-out is </a:t>
            </a:r>
            <a:r>
              <a:rPr lang="en-US" sz="2400" b="1" u="sng" dirty="0" smtClean="0"/>
              <a:t>not</a:t>
            </a:r>
            <a:r>
              <a:rPr lang="en-US" sz="2400" b="1" dirty="0" smtClean="0"/>
              <a:t> seclusion</a:t>
            </a:r>
            <a:r>
              <a:rPr lang="en-US" sz="2400" dirty="0" smtClean="0"/>
              <a:t>. This </a:t>
            </a:r>
            <a:r>
              <a:rPr lang="en-US" sz="2400" dirty="0"/>
              <a:t>is a behavioral intervention in which a student </a:t>
            </a:r>
            <a:r>
              <a:rPr lang="en-US" sz="2400" dirty="0" smtClean="0"/>
              <a:t>is temporarily </a:t>
            </a:r>
            <a:br>
              <a:rPr lang="en-US" sz="2400" dirty="0" smtClean="0"/>
            </a:br>
            <a:r>
              <a:rPr lang="en-US" sz="2400" dirty="0" smtClean="0"/>
              <a:t>removed </a:t>
            </a:r>
            <a:r>
              <a:rPr lang="en-US" sz="2400" dirty="0"/>
              <a:t>from a learning activity without being </a:t>
            </a:r>
            <a:r>
              <a:rPr lang="en-US" sz="2400" dirty="0" smtClean="0"/>
              <a:t/>
            </a:r>
            <a:br>
              <a:rPr lang="en-US" sz="2400" dirty="0" smtClean="0"/>
            </a:br>
            <a:r>
              <a:rPr lang="en-US" sz="2400" dirty="0" smtClean="0"/>
              <a:t>secluded</a:t>
            </a:r>
            <a:r>
              <a:rPr lang="en-US" sz="2400" dirty="0"/>
              <a:t>.</a:t>
            </a:r>
            <a:endParaRPr lang="en-US" sz="2400" dirty="0" smtClean="0"/>
          </a:p>
        </p:txBody>
      </p:sp>
    </p:spTree>
    <p:extLst>
      <p:ext uri="{BB962C8B-B14F-4D97-AF65-F5344CB8AC3E}">
        <p14:creationId xmlns:p14="http://schemas.microsoft.com/office/powerpoint/2010/main" xmlns="" val="502276310"/>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Autofit/>
          </a:bodyPr>
          <a:lstStyle/>
          <a:p>
            <a:r>
              <a:rPr lang="en-US" sz="7200" b="1" dirty="0" smtClean="0">
                <a:solidFill>
                  <a:schemeClr val="bg1"/>
                </a:solidFill>
                <a:effectLst/>
              </a:rPr>
              <a:t>Definitions</a:t>
            </a:r>
            <a:endParaRPr lang="en-US" sz="7200" dirty="0">
              <a:solidFill>
                <a:schemeClr val="bg1"/>
              </a:solidFill>
              <a:latin typeface="Abadi MT Condensed Extra Bold"/>
              <a:cs typeface="Abadi MT Condensed Extra Bold"/>
            </a:endParaRPr>
          </a:p>
        </p:txBody>
      </p:sp>
      <p:sp>
        <p:nvSpPr>
          <p:cNvPr id="3" name="Content Placeholder 2"/>
          <p:cNvSpPr>
            <a:spLocks noGrp="1"/>
          </p:cNvSpPr>
          <p:nvPr>
            <p:ph idx="1"/>
          </p:nvPr>
        </p:nvSpPr>
        <p:spPr>
          <a:xfrm>
            <a:off x="228600" y="1600200"/>
            <a:ext cx="8763000" cy="3505200"/>
          </a:xfrm>
        </p:spPr>
        <p:txBody>
          <a:bodyPr>
            <a:normAutofit/>
          </a:bodyPr>
          <a:lstStyle/>
          <a:p>
            <a:r>
              <a:rPr lang="en-US" dirty="0" smtClean="0"/>
              <a:t>Parent</a:t>
            </a:r>
          </a:p>
          <a:p>
            <a:pPr lvl="1"/>
            <a:r>
              <a:rPr lang="en-US" dirty="0" smtClean="0"/>
              <a:t>1) a natural parent</a:t>
            </a:r>
          </a:p>
          <a:p>
            <a:pPr lvl="1"/>
            <a:r>
              <a:rPr lang="en-US" dirty="0" smtClean="0"/>
              <a:t>2) an adoptive parent</a:t>
            </a:r>
          </a:p>
          <a:p>
            <a:pPr lvl="1"/>
            <a:r>
              <a:rPr lang="en-US" dirty="0" smtClean="0"/>
              <a:t>3) a person acting as a parent as defined in K.S.A. 72-1046(d)(2)</a:t>
            </a:r>
          </a:p>
          <a:p>
            <a:pPr lvl="1"/>
            <a:r>
              <a:rPr lang="en-US" dirty="0" smtClean="0"/>
              <a:t>4) a legal guardian</a:t>
            </a:r>
          </a:p>
          <a:p>
            <a:pPr lvl="1"/>
            <a:r>
              <a:rPr lang="en-US" dirty="0" smtClean="0"/>
              <a:t>5) an education advocate for a student with an exceptionality</a:t>
            </a:r>
          </a:p>
          <a:p>
            <a:pPr lvl="1"/>
            <a:r>
              <a:rPr lang="en-US" dirty="0" smtClean="0"/>
              <a:t>6) a foster parent unless the student is a child with an exceptionality</a:t>
            </a:r>
          </a:p>
          <a:p>
            <a:pPr lvl="1"/>
            <a:r>
              <a:rPr lang="en-US" dirty="0" smtClean="0"/>
              <a:t>7) a student who has reached the age of majority or is an emancipated minor</a:t>
            </a:r>
          </a:p>
        </p:txBody>
      </p:sp>
      <p:sp>
        <p:nvSpPr>
          <p:cNvPr id="4" name="Content Placeholder 2"/>
          <p:cNvSpPr txBox="1">
            <a:spLocks/>
          </p:cNvSpPr>
          <p:nvPr/>
        </p:nvSpPr>
        <p:spPr>
          <a:xfrm>
            <a:off x="228600" y="4800600"/>
            <a:ext cx="6705600" cy="1905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chemeClr val="accent6"/>
              </a:buClr>
              <a:buSzPct val="9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90000"/>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r>
              <a:rPr lang="en-US" dirty="0" smtClean="0"/>
              <a:t>School</a:t>
            </a:r>
          </a:p>
          <a:p>
            <a:pPr lvl="1"/>
            <a:r>
              <a:rPr lang="en-US" dirty="0"/>
              <a:t>A</a:t>
            </a:r>
            <a:r>
              <a:rPr lang="en-US" dirty="0" smtClean="0"/>
              <a:t>ny learning environment, including any non-profit institutional day or residential school or accredited nonpublic school, that receives public funding or which is subject to the regulatory authority of the state board of education</a:t>
            </a:r>
          </a:p>
        </p:txBody>
      </p:sp>
    </p:spTree>
    <p:extLst>
      <p:ext uri="{BB962C8B-B14F-4D97-AF65-F5344CB8AC3E}">
        <p14:creationId xmlns:p14="http://schemas.microsoft.com/office/powerpoint/2010/main" xmlns="" val="3378300927"/>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Autofit/>
          </a:bodyPr>
          <a:lstStyle/>
          <a:p>
            <a:r>
              <a:rPr lang="en-US" sz="4800" dirty="0" smtClean="0"/>
              <a:t>When May Emergency Safety Interventions Be Used?</a:t>
            </a:r>
            <a:endParaRPr lang="en-US" sz="4800" dirty="0"/>
          </a:p>
        </p:txBody>
      </p:sp>
      <p:sp>
        <p:nvSpPr>
          <p:cNvPr id="3" name="Content Placeholder 2"/>
          <p:cNvSpPr>
            <a:spLocks noGrp="1"/>
          </p:cNvSpPr>
          <p:nvPr>
            <p:ph idx="1"/>
          </p:nvPr>
        </p:nvSpPr>
        <p:spPr>
          <a:xfrm>
            <a:off x="457200" y="1600200"/>
            <a:ext cx="8229600" cy="5181600"/>
          </a:xfrm>
        </p:spPr>
        <p:txBody>
          <a:bodyPr>
            <a:normAutofit fontScale="32500" lnSpcReduction="20000"/>
          </a:bodyPr>
          <a:lstStyle/>
          <a:p>
            <a:r>
              <a:rPr lang="en-US" sz="7000" dirty="0" smtClean="0"/>
              <a:t>Emergency safety interventions shall only be used when the student presents a reasonable and immediate danger of physical harm to self or others with the present ability to effect such physical harm.</a:t>
            </a:r>
          </a:p>
          <a:p>
            <a:endParaRPr lang="en-US" sz="7000" dirty="0" smtClean="0"/>
          </a:p>
          <a:p>
            <a:r>
              <a:rPr lang="en-US" sz="7000" dirty="0" smtClean="0"/>
              <a:t>The use of emergency </a:t>
            </a:r>
            <a:r>
              <a:rPr lang="en-US" sz="7000" dirty="0"/>
              <a:t>s</a:t>
            </a:r>
            <a:r>
              <a:rPr lang="en-US" sz="7000" dirty="0" smtClean="0"/>
              <a:t>afety intervention must stop as soon as the immediate danger of physical harm ends.</a:t>
            </a:r>
          </a:p>
          <a:p>
            <a:endParaRPr lang="en-US" sz="7000" dirty="0" smtClean="0"/>
          </a:p>
          <a:p>
            <a:r>
              <a:rPr lang="en-US" sz="7000" dirty="0"/>
              <a:t>Violent action that is destructive of property and presents a reasonable and immediate danger of physical harm to such student or others with the present ability to effect </a:t>
            </a:r>
            <a:r>
              <a:rPr lang="en-US" sz="7000" dirty="0" smtClean="0"/>
              <a:t/>
            </a:r>
            <a:br>
              <a:rPr lang="en-US" sz="7000" dirty="0" smtClean="0"/>
            </a:br>
            <a:r>
              <a:rPr lang="en-US" sz="7000" dirty="0" smtClean="0"/>
              <a:t>such </a:t>
            </a:r>
            <a:r>
              <a:rPr lang="en-US" sz="7000" dirty="0"/>
              <a:t>physical harm may </a:t>
            </a:r>
            <a:r>
              <a:rPr lang="en-US" sz="7000" dirty="0" smtClean="0"/>
              <a:t>necessitate the </a:t>
            </a:r>
            <a:r>
              <a:rPr lang="en-US" sz="7000" dirty="0"/>
              <a:t>use of </a:t>
            </a:r>
            <a:r>
              <a:rPr lang="en-US" sz="7000" dirty="0" smtClean="0"/>
              <a:t>an</a:t>
            </a:r>
            <a:br>
              <a:rPr lang="en-US" sz="7000" dirty="0" smtClean="0"/>
            </a:br>
            <a:r>
              <a:rPr lang="en-US" sz="7000" dirty="0" smtClean="0"/>
              <a:t>emergency </a:t>
            </a:r>
            <a:r>
              <a:rPr lang="en-US" sz="7000" dirty="0"/>
              <a:t>safety </a:t>
            </a:r>
            <a:r>
              <a:rPr lang="en-US" sz="7000" dirty="0" smtClean="0"/>
              <a:t>intervention.</a:t>
            </a:r>
            <a:endParaRPr lang="en-US" sz="7000" dirty="0"/>
          </a:p>
          <a:p>
            <a:pPr marL="0" indent="0">
              <a:buNone/>
            </a:pPr>
            <a:endParaRPr lang="en-US" sz="1800" dirty="0" smtClean="0"/>
          </a:p>
        </p:txBody>
      </p:sp>
    </p:spTree>
    <p:extLst>
      <p:ext uri="{BB962C8B-B14F-4D97-AF65-F5344CB8AC3E}">
        <p14:creationId xmlns:p14="http://schemas.microsoft.com/office/powerpoint/2010/main" xmlns="" val="705350970"/>
      </p:ext>
    </p:extLst>
  </p:cSld>
  <p:clrMapOvr>
    <a:masterClrMapping/>
  </p:clrMapOvr>
  <mc:AlternateContent xmlns:mc="http://schemas.openxmlformats.org/markup-compatibility/2006">
    <mc:Choice xmlns:p14="http://schemas.microsoft.com/office/powerpoint/2010/main" xmlns="" Requires="p14">
      <p:transition spd="slow">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KSDE Template">
      <a:dk1>
        <a:srgbClr val="2F2B20"/>
      </a:dk1>
      <a:lt1>
        <a:srgbClr val="FFFFFF"/>
      </a:lt1>
      <a:dk2>
        <a:srgbClr val="0081C4"/>
      </a:dk2>
      <a:lt2>
        <a:srgbClr val="FFE098"/>
      </a:lt2>
      <a:accent1>
        <a:srgbClr val="FFAE37"/>
      </a:accent1>
      <a:accent2>
        <a:srgbClr val="75D1FF"/>
      </a:accent2>
      <a:accent3>
        <a:srgbClr val="FFE098"/>
      </a:accent3>
      <a:accent4>
        <a:srgbClr val="FFD08B"/>
      </a:accent4>
      <a:accent5>
        <a:srgbClr val="C89F5D"/>
      </a:accent5>
      <a:accent6>
        <a:srgbClr val="B1A089"/>
      </a:accent6>
      <a:hlink>
        <a:srgbClr val="0081C4"/>
      </a:hlink>
      <a:folHlink>
        <a:srgbClr val="004568"/>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1_Decatur">
  <a:themeElements>
    <a:clrScheme name="KSDE Template">
      <a:dk1>
        <a:srgbClr val="2F2B20"/>
      </a:dk1>
      <a:lt1>
        <a:srgbClr val="FFFFFF"/>
      </a:lt1>
      <a:dk2>
        <a:srgbClr val="0081C4"/>
      </a:dk2>
      <a:lt2>
        <a:srgbClr val="FFE098"/>
      </a:lt2>
      <a:accent1>
        <a:srgbClr val="FFAE37"/>
      </a:accent1>
      <a:accent2>
        <a:srgbClr val="75D1FF"/>
      </a:accent2>
      <a:accent3>
        <a:srgbClr val="FFE098"/>
      </a:accent3>
      <a:accent4>
        <a:srgbClr val="FFD08B"/>
      </a:accent4>
      <a:accent5>
        <a:srgbClr val="C89F5D"/>
      </a:accent5>
      <a:accent6>
        <a:srgbClr val="B1A089"/>
      </a:accent6>
      <a:hlink>
        <a:srgbClr val="0081C4"/>
      </a:hlink>
      <a:folHlink>
        <a:srgbClr val="004568"/>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2467</TotalTime>
  <Words>3307</Words>
  <Application>Microsoft Office PowerPoint</Application>
  <PresentationFormat>On-screen Show (4:3)</PresentationFormat>
  <Paragraphs>262</Paragraphs>
  <Slides>34</Slides>
  <Notes>29</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Decatur</vt:lpstr>
      <vt:lpstr>1_Decatur</vt:lpstr>
      <vt:lpstr>Emergency Safety Interventions: Requirements</vt:lpstr>
      <vt:lpstr>Emergency Safety Intervention Regulations</vt:lpstr>
      <vt:lpstr>Emergency Safety Intervention Statutes</vt:lpstr>
      <vt:lpstr>Keeping the Terms Straight</vt:lpstr>
      <vt:lpstr>Emergency Safety Intervention Requirements</vt:lpstr>
      <vt:lpstr>Definitions</vt:lpstr>
      <vt:lpstr>Definitions</vt:lpstr>
      <vt:lpstr>Definitions</vt:lpstr>
      <vt:lpstr>When May Emergency Safety Interventions Be Used?</vt:lpstr>
      <vt:lpstr>When May Emergency Safety Interventions Be Used?</vt:lpstr>
      <vt:lpstr>Requirements for the Use of Seclusion</vt:lpstr>
      <vt:lpstr>Prohibited Types of Restraint</vt:lpstr>
      <vt:lpstr>Written Statement from Medical Provider</vt:lpstr>
      <vt:lpstr>Notifying Parents of Emergency Safety Intervention Incidents</vt:lpstr>
      <vt:lpstr>Notifying Parents of Emergency Safety Intervention Incidents</vt:lpstr>
      <vt:lpstr>Notifying Parents of Emergency Safety Intervention Incidents</vt:lpstr>
      <vt:lpstr>Notifying Parents of Emergency Safety Intervention Incidents</vt:lpstr>
      <vt:lpstr>Law Enforcement Exemption</vt:lpstr>
      <vt:lpstr>Parent Meeting Requirements</vt:lpstr>
      <vt:lpstr>Parent Meeting Requirements</vt:lpstr>
      <vt:lpstr>Parent Meeting Requirements</vt:lpstr>
      <vt:lpstr>Parent Meeting Requirements</vt:lpstr>
      <vt:lpstr>Revision of District Policies </vt:lpstr>
      <vt:lpstr>School Personnel Training</vt:lpstr>
      <vt:lpstr>Data Collection and Review of All Instances of Emergency Safety Intervention</vt:lpstr>
      <vt:lpstr>Local Dispute Resolution</vt:lpstr>
      <vt:lpstr>State Board’s Administrative Review Process</vt:lpstr>
      <vt:lpstr>Reporting of Emergency Safety Intervention Incidents to KSDE</vt:lpstr>
      <vt:lpstr>Where Do I Go For Resources?</vt:lpstr>
      <vt:lpstr>A Focus on Prevention</vt:lpstr>
      <vt:lpstr>A Focus on Prevention</vt:lpstr>
      <vt:lpstr>A Focus on Prevention</vt:lpstr>
      <vt:lpstr>Take Away Point: If you use an Emergency Safety Intervention, you must</vt:lpstr>
      <vt:lpstr>Contact Information</vt:lpstr>
    </vt:vector>
  </TitlesOfParts>
  <Company>Ks Dept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KSDE Template 3</dc:title>
  <dc:creator>cfranklin</dc:creator>
  <cp:lastModifiedBy>king_michael</cp:lastModifiedBy>
  <cp:revision>285</cp:revision>
  <cp:lastPrinted>2016-05-27T15:16:22Z</cp:lastPrinted>
  <dcterms:created xsi:type="dcterms:W3CDTF">2011-01-03T14:53:16Z</dcterms:created>
  <dcterms:modified xsi:type="dcterms:W3CDTF">2016-08-04T19:16:30Z</dcterms:modified>
</cp:coreProperties>
</file>